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67" r:id="rId5"/>
    <p:sldMasterId id="2147483805" r:id="rId6"/>
  </p:sldMasterIdLst>
  <p:notesMasterIdLst>
    <p:notesMasterId r:id="rId46"/>
  </p:notesMasterIdLst>
  <p:handoutMasterIdLst>
    <p:handoutMasterId r:id="rId47"/>
  </p:handoutMasterIdLst>
  <p:sldIdLst>
    <p:sldId id="1131" r:id="rId7"/>
    <p:sldId id="1132" r:id="rId8"/>
    <p:sldId id="1133" r:id="rId9"/>
    <p:sldId id="1134" r:id="rId10"/>
    <p:sldId id="330" r:id="rId11"/>
    <p:sldId id="322" r:id="rId12"/>
    <p:sldId id="316" r:id="rId13"/>
    <p:sldId id="1150" r:id="rId14"/>
    <p:sldId id="1151" r:id="rId15"/>
    <p:sldId id="1152" r:id="rId16"/>
    <p:sldId id="318" r:id="rId17"/>
    <p:sldId id="1135" r:id="rId18"/>
    <p:sldId id="356" r:id="rId19"/>
    <p:sldId id="299" r:id="rId20"/>
    <p:sldId id="1136" r:id="rId21"/>
    <p:sldId id="1137" r:id="rId22"/>
    <p:sldId id="1138" r:id="rId23"/>
    <p:sldId id="1139" r:id="rId24"/>
    <p:sldId id="1140" r:id="rId25"/>
    <p:sldId id="1142" r:id="rId26"/>
    <p:sldId id="1149" r:id="rId27"/>
    <p:sldId id="1148" r:id="rId28"/>
    <p:sldId id="1153" r:id="rId29"/>
    <p:sldId id="1154" r:id="rId30"/>
    <p:sldId id="1155" r:id="rId31"/>
    <p:sldId id="1156" r:id="rId32"/>
    <p:sldId id="1157" r:id="rId33"/>
    <p:sldId id="1158" r:id="rId34"/>
    <p:sldId id="1159" r:id="rId35"/>
    <p:sldId id="1160" r:id="rId36"/>
    <p:sldId id="1161" r:id="rId37"/>
    <p:sldId id="1162" r:id="rId38"/>
    <p:sldId id="1163" r:id="rId39"/>
    <p:sldId id="1164" r:id="rId40"/>
    <p:sldId id="1165" r:id="rId41"/>
    <p:sldId id="1166" r:id="rId42"/>
    <p:sldId id="1167" r:id="rId43"/>
    <p:sldId id="1141" r:id="rId44"/>
    <p:sldId id="362"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ctoria Roth" initials="VR" lastIdx="4" clrIdx="6">
    <p:extLst>
      <p:ext uri="{19B8F6BF-5375-455C-9EA6-DF929625EA0E}">
        <p15:presenceInfo xmlns:p15="http://schemas.microsoft.com/office/powerpoint/2012/main" userId="Victoria Roth" providerId="None"/>
      </p:ext>
    </p:extLst>
  </p:cmAuthor>
  <p:cmAuthor id="1" name="Warren, Virginia" initials="WV" lastIdx="3" clrIdx="0">
    <p:extLst>
      <p:ext uri="{19B8F6BF-5375-455C-9EA6-DF929625EA0E}">
        <p15:presenceInfo xmlns:p15="http://schemas.microsoft.com/office/powerpoint/2012/main" userId="S::0525314135@FEMA.DHS.GOV::d2674d22-c36e-4a36-afc5-15c40630ae38" providerId="AD"/>
      </p:ext>
    </p:extLst>
  </p:cmAuthor>
  <p:cmAuthor id="8" name="Maigen &quot;Briana&quot; Lawson" initials="" lastIdx="0" clrIdx="7"/>
  <p:cmAuthor id="2" name="Godfrey, Tina" initials="GT" lastIdx="13" clrIdx="1">
    <p:extLst>
      <p:ext uri="{19B8F6BF-5375-455C-9EA6-DF929625EA0E}">
        <p15:presenceInfo xmlns:p15="http://schemas.microsoft.com/office/powerpoint/2012/main" userId="S::0083115674@FEMA.DHS.GOV::360894ed-b8f8-478e-9600-44be69fe0ef4" providerId="AD"/>
      </p:ext>
    </p:extLst>
  </p:cmAuthor>
  <p:cmAuthor id="9" name="DeVaughn-Gerald, Katease" initials="DK" lastIdx="33" clrIdx="8">
    <p:extLst>
      <p:ext uri="{19B8F6BF-5375-455C-9EA6-DF929625EA0E}">
        <p15:presenceInfo xmlns:p15="http://schemas.microsoft.com/office/powerpoint/2012/main" userId="S::0432022199@FEMA.DHS.GOV::10f25398-0ed8-4ed5-97af-aefe4fdc4123" providerId="AD"/>
      </p:ext>
    </p:extLst>
  </p:cmAuthor>
  <p:cmAuthor id="3" name="Street, Stacey" initials="SS" lastIdx="4" clrIdx="2">
    <p:extLst>
      <p:ext uri="{19B8F6BF-5375-455C-9EA6-DF929625EA0E}">
        <p15:presenceInfo xmlns:p15="http://schemas.microsoft.com/office/powerpoint/2012/main" userId="S::0963319697@FEMA.DHS.GOV::f6405116-794d-4b8f-a124-42b12dead256" providerId="AD"/>
      </p:ext>
    </p:extLst>
  </p:cmAuthor>
  <p:cmAuthor id="4" name="Patterson, Catherine" initials="PC" lastIdx="3" clrIdx="3">
    <p:extLst>
      <p:ext uri="{19B8F6BF-5375-455C-9EA6-DF929625EA0E}">
        <p15:presenceInfo xmlns:p15="http://schemas.microsoft.com/office/powerpoint/2012/main" userId="S::0707735115@FEMA.DHS.GOV::c941ca8b-549d-45ad-b19c-a474b21395bd" providerId="AD"/>
      </p:ext>
    </p:extLst>
  </p:cmAuthor>
  <p:cmAuthor id="5" name="Wilson, Margaret E" initials="WE" lastIdx="2" clrIdx="4">
    <p:extLst>
      <p:ext uri="{19B8F6BF-5375-455C-9EA6-DF929625EA0E}">
        <p15:presenceInfo xmlns:p15="http://schemas.microsoft.com/office/powerpoint/2012/main" userId="S::0252469677@fema.dhs.gov::8892a46f-f448-426d-b68b-6bc13d195a26" providerId="AD"/>
      </p:ext>
    </p:extLst>
  </p:cmAuthor>
  <p:cmAuthor id="6" name="Steele, Erika" initials="SE" lastIdx="1" clrIdx="5">
    <p:extLst>
      <p:ext uri="{19B8F6BF-5375-455C-9EA6-DF929625EA0E}">
        <p15:presenceInfo xmlns:p15="http://schemas.microsoft.com/office/powerpoint/2012/main" userId="Steele, Eri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2C4"/>
    <a:srgbClr val="5A5B5D"/>
    <a:srgbClr val="005288"/>
    <a:srgbClr val="003366"/>
    <a:srgbClr val="005188"/>
    <a:srgbClr val="002F80"/>
    <a:srgbClr val="B0B1B3"/>
    <a:srgbClr val="8A8B8A"/>
    <a:srgbClr val="0072CE"/>
    <a:srgbClr val="002F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69751" autoAdjust="0"/>
  </p:normalViewPr>
  <p:slideViewPr>
    <p:cSldViewPr snapToGrid="0" snapToObjects="1">
      <p:cViewPr varScale="1">
        <p:scale>
          <a:sx n="59" d="100"/>
          <a:sy n="59" d="100"/>
        </p:scale>
        <p:origin x="1690" y="58"/>
      </p:cViewPr>
      <p:guideLst>
        <p:guide orient="horz" pos="944"/>
        <p:guide pos="46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110" d="100"/>
          <a:sy n="110" d="100"/>
        </p:scale>
        <p:origin x="2131" y="-253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04136515377731"/>
          <c:y val="0.20966913791831879"/>
          <c:w val="0.59676028371822776"/>
          <c:h val="0.73293882276642053"/>
        </c:manualLayout>
      </c:layout>
      <c:pieChart>
        <c:varyColors val="1"/>
        <c:ser>
          <c:idx val="0"/>
          <c:order val="0"/>
          <c:tx>
            <c:strRef>
              <c:f>Sheet1!$B$1</c:f>
              <c:strCache>
                <c:ptCount val="1"/>
                <c:pt idx="0">
                  <c:v>Set-Aside</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6-4BD4-49FA-9788-7DB3F788436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4BD4-49FA-9788-7DB3F788436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2-4BD4-49FA-9788-7DB3F7884361}"/>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8-4BD4-49FA-9788-7DB3F7884361}"/>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7-4BD4-49FA-9788-7DB3F7884361}"/>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1-4BD4-49FA-9788-7DB3F7884361}"/>
              </c:ext>
            </c:extLst>
          </c:dPt>
          <c:dLbls>
            <c:dLbl>
              <c:idx val="0"/>
              <c:layout>
                <c:manualLayout>
                  <c:x val="0.16004768033965666"/>
                  <c:y val="2.0991546415003365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fld id="{E39D6B76-DD13-4DEC-BAE4-4F8B8B3526EB}" type="CATEGORYNAME">
                      <a:rPr lang="en-US" sz="1200" b="1" smtClean="0"/>
                      <a:pPr>
                        <a:defRPr sz="1200" b="1"/>
                      </a:pPr>
                      <a:t>[CATEGORY NAME]</a:t>
                    </a:fld>
                    <a:r>
                      <a:rPr lang="en-US" sz="1200" b="1" baseline="0" dirty="0"/>
                      <a:t> </a:t>
                    </a:r>
                    <a:fld id="{6172BE0E-9187-4FCC-991C-C10479022CBA}" type="VALUE">
                      <a:rPr lang="en-US" sz="1200" b="1" baseline="0"/>
                      <a:pPr>
                        <a:defRPr sz="1200" b="1"/>
                      </a:pPr>
                      <a:t>[VALUE]</a:t>
                    </a:fld>
                    <a:endParaRPr lang="en-US" sz="1200" b="1" baseline="0" dirty="0"/>
                  </a:p>
                </c:rich>
              </c:tx>
              <c:numFmt formatCode="&quot;$&quot;#,##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770780560634783"/>
                      <c:h val="0.13655538770225026"/>
                    </c:manualLayout>
                  </c15:layout>
                  <c15:dlblFieldTable/>
                  <c15:showDataLabelsRange val="0"/>
                </c:ext>
                <c:ext xmlns:c16="http://schemas.microsoft.com/office/drawing/2014/chart" uri="{C3380CC4-5D6E-409C-BE32-E72D297353CC}">
                  <c16:uniqueId val="{00000006-4BD4-49FA-9788-7DB3F7884361}"/>
                </c:ext>
              </c:extLst>
            </c:dLbl>
            <c:dLbl>
              <c:idx val="1"/>
              <c:layout>
                <c:manualLayout>
                  <c:x val="-0.1390511360776916"/>
                  <c:y val="6.1193709195120717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fld id="{5DDF80ED-40C5-43AE-8F44-7860071E5A95}" type="CATEGORYNAME">
                      <a:rPr lang="en-US" sz="1200" b="1" smtClean="0"/>
                      <a:pPr>
                        <a:defRPr sz="1200" b="1"/>
                      </a:pPr>
                      <a:t>[CATEGORY NAME]</a:t>
                    </a:fld>
                    <a:r>
                      <a:rPr lang="en-US" sz="1200" b="1" baseline="0" dirty="0"/>
                      <a:t> </a:t>
                    </a:r>
                    <a:fld id="{46907581-9516-4C12-9AFE-8E4DAC87866B}" type="VALUE">
                      <a:rPr lang="en-US" sz="1200" b="1" baseline="0"/>
                      <a:pPr>
                        <a:defRPr sz="1200" b="1"/>
                      </a:pPr>
                      <a:t>[VALUE]</a:t>
                    </a:fld>
                    <a:endParaRPr lang="en-US" sz="1200" b="1" baseline="0" dirty="0"/>
                  </a:p>
                </c:rich>
              </c:tx>
              <c:numFmt formatCode="&quot;$&quot;#,##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116850001753795"/>
                      <c:h val="0.13655538770225026"/>
                    </c:manualLayout>
                  </c15:layout>
                  <c15:dlblFieldTable/>
                  <c15:showDataLabelsRange val="0"/>
                </c:ext>
                <c:ext xmlns:c16="http://schemas.microsoft.com/office/drawing/2014/chart" uri="{C3380CC4-5D6E-409C-BE32-E72D297353CC}">
                  <c16:uniqueId val="{00000003-4BD4-49FA-9788-7DB3F7884361}"/>
                </c:ext>
              </c:extLst>
            </c:dLbl>
            <c:dLbl>
              <c:idx val="2"/>
              <c:layout>
                <c:manualLayout>
                  <c:x val="-0.11351436052833445"/>
                  <c:y val="-7.8829649868945126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fld id="{B6C75BF1-576D-493A-AFE4-F84E5735C904}" type="CATEGORYNAME">
                      <a:rPr lang="en-US" sz="1200" b="1" smtClean="0"/>
                      <a:pPr>
                        <a:defRPr sz="1200" b="1"/>
                      </a:pPr>
                      <a:t>[CATEGORY NAME]</a:t>
                    </a:fld>
                    <a:r>
                      <a:rPr lang="en-US" sz="1200" b="1" baseline="0" dirty="0"/>
                      <a:t> </a:t>
                    </a:r>
                    <a:fld id="{99AAA025-50D4-4407-A8E2-73B3188720B2}" type="VALUE">
                      <a:rPr lang="en-US" sz="1200" b="1" baseline="0" dirty="0"/>
                      <a:pPr>
                        <a:defRPr sz="1200" b="1"/>
                      </a:pPr>
                      <a:t>[VALUE]</a:t>
                    </a:fld>
                    <a:endParaRPr lang="en-US" sz="1200" b="1" baseline="0" dirty="0"/>
                  </a:p>
                </c:rich>
              </c:tx>
              <c:numFmt formatCode="&quot;$&quot;#,##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116850001753795"/>
                      <c:h val="0.12949607067725893"/>
                    </c:manualLayout>
                  </c15:layout>
                  <c15:dlblFieldTable/>
                  <c15:showDataLabelsRange val="0"/>
                </c:ext>
                <c:ext xmlns:c16="http://schemas.microsoft.com/office/drawing/2014/chart" uri="{C3380CC4-5D6E-409C-BE32-E72D297353CC}">
                  <c16:uniqueId val="{00000002-4BD4-49FA-9788-7DB3F7884361}"/>
                </c:ext>
              </c:extLst>
            </c:dLbl>
            <c:dLbl>
              <c:idx val="3"/>
              <c:layout>
                <c:manualLayout>
                  <c:x val="0.11439221101657565"/>
                  <c:y val="-2.8173907750083993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fld id="{73605C6B-8522-4CD6-9C9D-2FD21166B434}" type="CATEGORYNAME">
                      <a:rPr lang="en-US" sz="1200" b="1" smtClean="0"/>
                      <a:pPr>
                        <a:defRPr sz="1200" b="1"/>
                      </a:pPr>
                      <a:t>[CATEGORY NAME]</a:t>
                    </a:fld>
                    <a:r>
                      <a:rPr lang="en-US" sz="1200" b="1" baseline="0" dirty="0"/>
                      <a:t> </a:t>
                    </a:r>
                    <a:fld id="{15181C2B-98A1-48AF-AF12-6D2098D6F1A6}" type="VALUE">
                      <a:rPr lang="en-US" sz="1200" b="1" baseline="0" dirty="0"/>
                      <a:pPr>
                        <a:defRPr sz="1200" b="1"/>
                      </a:pPr>
                      <a:t>[VALUE]</a:t>
                    </a:fld>
                    <a:endParaRPr lang="en-US" sz="1200" b="1" baseline="0" dirty="0"/>
                  </a:p>
                </c:rich>
              </c:tx>
              <c:numFmt formatCode="&quot;$&quot;#,##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116850001753795"/>
                      <c:h val="0.13155464088417193"/>
                    </c:manualLayout>
                  </c15:layout>
                  <c15:dlblFieldTable/>
                  <c15:showDataLabelsRange val="0"/>
                </c:ext>
                <c:ext xmlns:c16="http://schemas.microsoft.com/office/drawing/2014/chart" uri="{C3380CC4-5D6E-409C-BE32-E72D297353CC}">
                  <c16:uniqueId val="{00000008-4BD4-49FA-9788-7DB3F7884361}"/>
                </c:ext>
              </c:extLst>
            </c:dLbl>
            <c:dLbl>
              <c:idx val="4"/>
              <c:layout>
                <c:manualLayout>
                  <c:x val="-6.6910126410470311E-3"/>
                  <c:y val="3.3730419340148886E-2"/>
                </c:manualLayout>
              </c:layout>
              <c:numFmt formatCode="&quot;$&quot;#,##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286580725643982"/>
                      <c:h val="0.13655538770225026"/>
                    </c:manualLayout>
                  </c15:layout>
                </c:ext>
                <c:ext xmlns:c16="http://schemas.microsoft.com/office/drawing/2014/chart" uri="{C3380CC4-5D6E-409C-BE32-E72D297353CC}">
                  <c16:uniqueId val="{00000007-4BD4-49FA-9788-7DB3F7884361}"/>
                </c:ext>
              </c:extLst>
            </c:dLbl>
            <c:dLbl>
              <c:idx val="5"/>
              <c:layout>
                <c:manualLayout>
                  <c:x val="8.1510848363862076E-2"/>
                  <c:y val="-4.3881398651171889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fld id="{23B57304-7970-4AEB-B4B2-EC46F2ED657B}" type="CATEGORYNAME">
                      <a:rPr lang="en-US" sz="1200" b="1" smtClean="0"/>
                      <a:pPr>
                        <a:defRPr sz="1200" b="1"/>
                      </a:pPr>
                      <a:t>[CATEGORY NAME]</a:t>
                    </a:fld>
                    <a:r>
                      <a:rPr lang="en-US" sz="1200" b="1" baseline="0" dirty="0"/>
                      <a:t> </a:t>
                    </a:r>
                    <a:fld id="{DBE3C8A9-FEA3-4207-9C74-66ECC2FB0ABA}" type="VALUE">
                      <a:rPr lang="en-US" sz="1200" b="1" baseline="0"/>
                      <a:pPr>
                        <a:defRPr sz="1200" b="1"/>
                      </a:pPr>
                      <a:t>[VALUE]</a:t>
                    </a:fld>
                    <a:endParaRPr lang="en-US" sz="1200" b="1" baseline="0" dirty="0"/>
                  </a:p>
                </c:rich>
              </c:tx>
              <c:numFmt formatCode="&quot;$&quot;#,##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739180230616375"/>
                      <c:h val="0.13655538770225026"/>
                    </c:manualLayout>
                  </c15:layout>
                  <c15:dlblFieldTable/>
                  <c15:showDataLabelsRange val="0"/>
                </c:ext>
                <c:ext xmlns:c16="http://schemas.microsoft.com/office/drawing/2014/chart" uri="{C3380CC4-5D6E-409C-BE32-E72D297353CC}">
                  <c16:uniqueId val="{00000001-4BD4-49FA-9788-7DB3F7884361}"/>
                </c:ext>
              </c:extLst>
            </c:dLbl>
            <c:numFmt formatCode="&quot;$&quot;#,##0.00" sourceLinked="0"/>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NAEMS</c:v>
                </c:pt>
                <c:pt idx="1">
                  <c:v>Career</c:v>
                </c:pt>
                <c:pt idx="2">
                  <c:v>Combination</c:v>
                </c:pt>
                <c:pt idx="3">
                  <c:v>Volunteer</c:v>
                </c:pt>
                <c:pt idx="4">
                  <c:v>SFTA</c:v>
                </c:pt>
                <c:pt idx="5">
                  <c:v>Competative</c:v>
                </c:pt>
              </c:strCache>
            </c:strRef>
          </c:cat>
          <c:val>
            <c:numRef>
              <c:f>Sheet1!$B$2:$B$7</c:f>
              <c:numCache>
                <c:formatCode>"$"#,##0_);[Red]\("$"#,##0\)</c:formatCode>
                <c:ptCount val="6"/>
                <c:pt idx="0" formatCode="&quot;$&quot;#,##0.00_);[Red]\(&quot;$&quot;#,##0.00\)">
                  <c:v>6480000</c:v>
                </c:pt>
                <c:pt idx="1">
                  <c:v>81000000</c:v>
                </c:pt>
                <c:pt idx="2">
                  <c:v>81000000</c:v>
                </c:pt>
                <c:pt idx="3">
                  <c:v>81000000</c:v>
                </c:pt>
                <c:pt idx="4">
                  <c:v>9720000</c:v>
                </c:pt>
                <c:pt idx="5">
                  <c:v>32400000</c:v>
                </c:pt>
              </c:numCache>
            </c:numRef>
          </c:val>
          <c:extLst>
            <c:ext xmlns:c16="http://schemas.microsoft.com/office/drawing/2014/chart" uri="{C3380CC4-5D6E-409C-BE32-E72D297353CC}">
              <c16:uniqueId val="{00000000-4BD4-49FA-9788-7DB3F7884361}"/>
            </c:ext>
          </c:extLst>
        </c:ser>
        <c:dLbls>
          <c:showLegendKey val="0"/>
          <c:showVal val="1"/>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79AC6-2448-47AF-AD8D-DAFC277429E8}" type="doc">
      <dgm:prSet loTypeId="urn:microsoft.com/office/officeart/2005/8/layout/hProcess9" loCatId="process" qsTypeId="urn:microsoft.com/office/officeart/2005/8/quickstyle/simple2" qsCatId="simple" csTypeId="urn:microsoft.com/office/officeart/2005/8/colors/accent1_4" csCatId="accent1" phldr="1"/>
      <dgm:spPr/>
      <dgm:t>
        <a:bodyPr/>
        <a:lstStyle/>
        <a:p>
          <a:endParaRPr lang="en-US"/>
        </a:p>
      </dgm:t>
    </dgm:pt>
    <dgm:pt modelId="{897DB680-64A7-4629-A4F0-FDFA8E54AD17}">
      <dgm:prSet phldrT="[Text]" custT="1"/>
      <dgm:spPr/>
      <dgm:t>
        <a:bodyPr vert="horz" tIns="91440" rIns="182880" anchor="ctr" anchorCtr="1"/>
        <a:lstStyle/>
        <a:p>
          <a:r>
            <a:rPr lang="en-US" sz="1600" b="0" dirty="0"/>
            <a:t>NOFO</a:t>
          </a:r>
          <a:r>
            <a:rPr lang="en-US" sz="1000" b="0" dirty="0"/>
            <a:t> </a:t>
          </a:r>
          <a:endParaRPr lang="en-US" sz="1000" dirty="0"/>
        </a:p>
      </dgm:t>
    </dgm:pt>
    <dgm:pt modelId="{3ECDE1BB-0DB7-44DB-A9EA-F09502FC2560}" type="parTrans" cxnId="{80CB721B-3382-4D88-8E63-C7E5A1DD248E}">
      <dgm:prSet/>
      <dgm:spPr/>
      <dgm:t>
        <a:bodyPr/>
        <a:lstStyle/>
        <a:p>
          <a:endParaRPr lang="en-US"/>
        </a:p>
      </dgm:t>
    </dgm:pt>
    <dgm:pt modelId="{B7F5DEA8-35EC-48CB-A2E5-086612E0C029}" type="sibTrans" cxnId="{80CB721B-3382-4D88-8E63-C7E5A1DD248E}">
      <dgm:prSet/>
      <dgm:spPr/>
      <dgm:t>
        <a:bodyPr/>
        <a:lstStyle/>
        <a:p>
          <a:endParaRPr lang="en-US"/>
        </a:p>
      </dgm:t>
    </dgm:pt>
    <dgm:pt modelId="{CBE89238-C4A3-46FF-8862-694EBE242E66}">
      <dgm:prSet phldrT="[Text]"/>
      <dgm:spPr/>
      <dgm:t>
        <a:bodyPr/>
        <a:lstStyle/>
        <a:p>
          <a:r>
            <a:rPr lang="en-US" b="0" dirty="0"/>
            <a:t>Application Period</a:t>
          </a:r>
        </a:p>
      </dgm:t>
      <dgm:extLst>
        <a:ext uri="{E40237B7-FDA0-4F09-8148-C483321AD2D9}">
          <dgm14:cNvPr xmlns:dgm14="http://schemas.microsoft.com/office/drawing/2010/diagram" id="0" name="" descr="Application Period"/>
        </a:ext>
      </dgm:extLst>
    </dgm:pt>
    <dgm:pt modelId="{B47BFCAD-87A6-4F51-B25A-0C2000EB7A9B}" type="parTrans" cxnId="{EC77BF92-DC87-4ADE-9BB2-69FB52606A95}">
      <dgm:prSet/>
      <dgm:spPr/>
      <dgm:t>
        <a:bodyPr/>
        <a:lstStyle/>
        <a:p>
          <a:endParaRPr lang="en-US"/>
        </a:p>
      </dgm:t>
    </dgm:pt>
    <dgm:pt modelId="{CB0A7F82-8F77-4B8A-B9FC-FBF18D847544}" type="sibTrans" cxnId="{EC77BF92-DC87-4ADE-9BB2-69FB52606A95}">
      <dgm:prSet/>
      <dgm:spPr/>
      <dgm:t>
        <a:bodyPr/>
        <a:lstStyle/>
        <a:p>
          <a:endParaRPr lang="en-US"/>
        </a:p>
      </dgm:t>
    </dgm:pt>
    <dgm:pt modelId="{5000168A-42C5-4750-92F1-C69943C2D853}">
      <dgm:prSet/>
      <dgm:spPr/>
      <dgm:t>
        <a:bodyPr/>
        <a:lstStyle/>
        <a:p>
          <a:r>
            <a:rPr lang="en-US" b="0" dirty="0"/>
            <a:t>Electronic Scoring</a:t>
          </a:r>
        </a:p>
      </dgm:t>
      <dgm:extLst>
        <a:ext uri="{E40237B7-FDA0-4F09-8148-C483321AD2D9}">
          <dgm14:cNvPr xmlns:dgm14="http://schemas.microsoft.com/office/drawing/2010/diagram" id="0" name="" descr="Electronic Scoring"/>
        </a:ext>
      </dgm:extLst>
    </dgm:pt>
    <dgm:pt modelId="{597800C1-C127-4B1A-B6A6-793217D07295}" type="parTrans" cxnId="{D7D46003-AF38-40C0-B75D-111F7AB7C4C9}">
      <dgm:prSet/>
      <dgm:spPr/>
      <dgm:t>
        <a:bodyPr/>
        <a:lstStyle/>
        <a:p>
          <a:endParaRPr lang="en-US"/>
        </a:p>
      </dgm:t>
    </dgm:pt>
    <dgm:pt modelId="{5CB4769B-AD0D-40EB-83DA-9EE4C8D2200B}" type="sibTrans" cxnId="{D7D46003-AF38-40C0-B75D-111F7AB7C4C9}">
      <dgm:prSet/>
      <dgm:spPr/>
      <dgm:t>
        <a:bodyPr/>
        <a:lstStyle/>
        <a:p>
          <a:endParaRPr lang="en-US"/>
        </a:p>
      </dgm:t>
    </dgm:pt>
    <dgm:pt modelId="{6EC58505-F1C2-4563-9A59-159A4239EFF0}">
      <dgm:prSet/>
      <dgm:spPr/>
      <dgm:t>
        <a:bodyPr/>
        <a:lstStyle/>
        <a:p>
          <a:r>
            <a:rPr lang="en-US" b="0" dirty="0"/>
            <a:t>Peer Review Panel</a:t>
          </a:r>
        </a:p>
      </dgm:t>
      <dgm:extLst>
        <a:ext uri="{E40237B7-FDA0-4F09-8148-C483321AD2D9}">
          <dgm14:cNvPr xmlns:dgm14="http://schemas.microsoft.com/office/drawing/2010/diagram" id="0" name="" descr="Peer Review Panel"/>
        </a:ext>
      </dgm:extLst>
    </dgm:pt>
    <dgm:pt modelId="{7DB26633-CE2F-4D29-95D5-DEE2ECCDA743}" type="parTrans" cxnId="{22F88394-1E84-47C6-8BFC-1AB4578554FD}">
      <dgm:prSet/>
      <dgm:spPr/>
      <dgm:t>
        <a:bodyPr/>
        <a:lstStyle/>
        <a:p>
          <a:endParaRPr lang="en-US"/>
        </a:p>
      </dgm:t>
    </dgm:pt>
    <dgm:pt modelId="{D1E06DE0-AFFE-4CDC-8047-D6B913348D7E}" type="sibTrans" cxnId="{22F88394-1E84-47C6-8BFC-1AB4578554FD}">
      <dgm:prSet/>
      <dgm:spPr/>
      <dgm:t>
        <a:bodyPr/>
        <a:lstStyle/>
        <a:p>
          <a:endParaRPr lang="en-US"/>
        </a:p>
      </dgm:t>
    </dgm:pt>
    <dgm:pt modelId="{2BDEEE16-2DA8-4E25-8653-140660B3B049}">
      <dgm:prSet/>
      <dgm:spPr/>
      <dgm:t>
        <a:bodyPr/>
        <a:lstStyle/>
        <a:p>
          <a:r>
            <a:rPr lang="en-US" b="0" dirty="0"/>
            <a:t>Technical Review</a:t>
          </a:r>
        </a:p>
      </dgm:t>
      <dgm:extLst>
        <a:ext uri="{E40237B7-FDA0-4F09-8148-C483321AD2D9}">
          <dgm14:cNvPr xmlns:dgm14="http://schemas.microsoft.com/office/drawing/2010/diagram" id="0" name="" descr="Technical Review"/>
        </a:ext>
      </dgm:extLst>
    </dgm:pt>
    <dgm:pt modelId="{1291B025-8B01-4C7F-BC0B-834514D0FAA1}" type="parTrans" cxnId="{6B705C3E-6F74-49BF-A650-A3530465BB60}">
      <dgm:prSet/>
      <dgm:spPr/>
      <dgm:t>
        <a:bodyPr/>
        <a:lstStyle/>
        <a:p>
          <a:endParaRPr lang="en-US"/>
        </a:p>
      </dgm:t>
    </dgm:pt>
    <dgm:pt modelId="{16E32830-3E1E-4BEF-A878-BD6482708ADD}" type="sibTrans" cxnId="{6B705C3E-6F74-49BF-A650-A3530465BB60}">
      <dgm:prSet/>
      <dgm:spPr/>
      <dgm:t>
        <a:bodyPr/>
        <a:lstStyle/>
        <a:p>
          <a:endParaRPr lang="en-US"/>
        </a:p>
      </dgm:t>
    </dgm:pt>
    <dgm:pt modelId="{90442AAE-225E-4285-A128-7FB4231C5692}">
      <dgm:prSet/>
      <dgm:spPr/>
      <dgm:t>
        <a:bodyPr/>
        <a:lstStyle/>
        <a:p>
          <a:r>
            <a:rPr lang="en-US" b="0" dirty="0"/>
            <a:t>Awards</a:t>
          </a:r>
        </a:p>
      </dgm:t>
      <dgm:extLst>
        <a:ext uri="{E40237B7-FDA0-4F09-8148-C483321AD2D9}">
          <dgm14:cNvPr xmlns:dgm14="http://schemas.microsoft.com/office/drawing/2010/diagram" id="0" name="" descr="Awards"/>
        </a:ext>
      </dgm:extLst>
    </dgm:pt>
    <dgm:pt modelId="{051FEBC9-3F2E-427A-9B0C-B3A21556F502}" type="parTrans" cxnId="{BA5F4CDC-20BE-487B-B1DD-45761ACB2687}">
      <dgm:prSet/>
      <dgm:spPr/>
      <dgm:t>
        <a:bodyPr/>
        <a:lstStyle/>
        <a:p>
          <a:endParaRPr lang="en-US"/>
        </a:p>
      </dgm:t>
    </dgm:pt>
    <dgm:pt modelId="{6752F074-0EC0-4C84-BF1C-DC2464D4F677}" type="sibTrans" cxnId="{BA5F4CDC-20BE-487B-B1DD-45761ACB2687}">
      <dgm:prSet/>
      <dgm:spPr/>
      <dgm:t>
        <a:bodyPr/>
        <a:lstStyle/>
        <a:p>
          <a:endParaRPr lang="en-US"/>
        </a:p>
      </dgm:t>
    </dgm:pt>
    <dgm:pt modelId="{0138137F-758F-41A5-B140-05AFAAA2B1E5}" type="pres">
      <dgm:prSet presAssocID="{90579AC6-2448-47AF-AD8D-DAFC277429E8}" presName="CompostProcess" presStyleCnt="0">
        <dgm:presLayoutVars>
          <dgm:dir/>
          <dgm:resizeHandles val="exact"/>
        </dgm:presLayoutVars>
      </dgm:prSet>
      <dgm:spPr/>
    </dgm:pt>
    <dgm:pt modelId="{E9193822-D7A4-4ED3-BEE5-57C2C162578B}" type="pres">
      <dgm:prSet presAssocID="{90579AC6-2448-47AF-AD8D-DAFC277429E8}" presName="arrow" presStyleLbl="bgShp" presStyleIdx="0" presStyleCnt="1" custScaleX="117647" custLinFactNeighborX="8617" custLinFactNeighborY="-3925"/>
      <dgm:spPr/>
    </dgm:pt>
    <dgm:pt modelId="{F7E99200-75E2-499B-A75A-C61ADD34728C}" type="pres">
      <dgm:prSet presAssocID="{90579AC6-2448-47AF-AD8D-DAFC277429E8}" presName="linearProcess" presStyleCnt="0"/>
      <dgm:spPr/>
    </dgm:pt>
    <dgm:pt modelId="{9A0726B0-903E-4AC0-9F63-31BAD5669516}" type="pres">
      <dgm:prSet presAssocID="{897DB680-64A7-4629-A4F0-FDFA8E54AD17}" presName="textNode" presStyleLbl="node1" presStyleIdx="0" presStyleCnt="6">
        <dgm:presLayoutVars>
          <dgm:bulletEnabled val="1"/>
        </dgm:presLayoutVars>
      </dgm:prSet>
      <dgm:spPr/>
    </dgm:pt>
    <dgm:pt modelId="{ACAE7C1C-CE67-46BD-BAD4-02614B373968}" type="pres">
      <dgm:prSet presAssocID="{B7F5DEA8-35EC-48CB-A2E5-086612E0C029}" presName="sibTrans" presStyleCnt="0"/>
      <dgm:spPr/>
    </dgm:pt>
    <dgm:pt modelId="{C4688155-4C79-4EAE-817C-BF84166D6F02}" type="pres">
      <dgm:prSet presAssocID="{CBE89238-C4A3-46FF-8862-694EBE242E66}" presName="textNode" presStyleLbl="node1" presStyleIdx="1" presStyleCnt="6">
        <dgm:presLayoutVars>
          <dgm:bulletEnabled val="1"/>
        </dgm:presLayoutVars>
      </dgm:prSet>
      <dgm:spPr/>
    </dgm:pt>
    <dgm:pt modelId="{0A599891-D99A-4AAC-A5AD-7B9A5234C8EA}" type="pres">
      <dgm:prSet presAssocID="{CB0A7F82-8F77-4B8A-B9FC-FBF18D847544}" presName="sibTrans" presStyleCnt="0"/>
      <dgm:spPr/>
    </dgm:pt>
    <dgm:pt modelId="{9279A25E-5B58-48EA-BD57-8F6C5777B734}" type="pres">
      <dgm:prSet presAssocID="{5000168A-42C5-4750-92F1-C69943C2D853}" presName="textNode" presStyleLbl="node1" presStyleIdx="2" presStyleCnt="6">
        <dgm:presLayoutVars>
          <dgm:bulletEnabled val="1"/>
        </dgm:presLayoutVars>
      </dgm:prSet>
      <dgm:spPr/>
    </dgm:pt>
    <dgm:pt modelId="{161A2382-17D9-49B7-8203-7CB9D2586EA4}" type="pres">
      <dgm:prSet presAssocID="{5CB4769B-AD0D-40EB-83DA-9EE4C8D2200B}" presName="sibTrans" presStyleCnt="0"/>
      <dgm:spPr/>
    </dgm:pt>
    <dgm:pt modelId="{EF00421A-3EC6-4193-BE25-94B5E2F3B27F}" type="pres">
      <dgm:prSet presAssocID="{6EC58505-F1C2-4563-9A59-159A4239EFF0}" presName="textNode" presStyleLbl="node1" presStyleIdx="3" presStyleCnt="6">
        <dgm:presLayoutVars>
          <dgm:bulletEnabled val="1"/>
        </dgm:presLayoutVars>
      </dgm:prSet>
      <dgm:spPr/>
    </dgm:pt>
    <dgm:pt modelId="{DC2AE1E6-2A8B-4CD0-A5E8-A07CBBE37FC9}" type="pres">
      <dgm:prSet presAssocID="{D1E06DE0-AFFE-4CDC-8047-D6B913348D7E}" presName="sibTrans" presStyleCnt="0"/>
      <dgm:spPr/>
    </dgm:pt>
    <dgm:pt modelId="{DD64AAEF-A24F-4CD3-8B6B-A48A5926281F}" type="pres">
      <dgm:prSet presAssocID="{2BDEEE16-2DA8-4E25-8653-140660B3B049}" presName="textNode" presStyleLbl="node1" presStyleIdx="4" presStyleCnt="6">
        <dgm:presLayoutVars>
          <dgm:bulletEnabled val="1"/>
        </dgm:presLayoutVars>
      </dgm:prSet>
      <dgm:spPr/>
    </dgm:pt>
    <dgm:pt modelId="{98830E0A-46B2-4D83-A852-A0F6232E2D41}" type="pres">
      <dgm:prSet presAssocID="{16E32830-3E1E-4BEF-A878-BD6482708ADD}" presName="sibTrans" presStyleCnt="0"/>
      <dgm:spPr/>
    </dgm:pt>
    <dgm:pt modelId="{D9BC5B90-4A20-4E6B-8E9C-DC5CDC235FB6}" type="pres">
      <dgm:prSet presAssocID="{90442AAE-225E-4285-A128-7FB4231C5692}" presName="textNode" presStyleLbl="node1" presStyleIdx="5" presStyleCnt="6">
        <dgm:presLayoutVars>
          <dgm:bulletEnabled val="1"/>
        </dgm:presLayoutVars>
      </dgm:prSet>
      <dgm:spPr/>
    </dgm:pt>
  </dgm:ptLst>
  <dgm:cxnLst>
    <dgm:cxn modelId="{D7D46003-AF38-40C0-B75D-111F7AB7C4C9}" srcId="{90579AC6-2448-47AF-AD8D-DAFC277429E8}" destId="{5000168A-42C5-4750-92F1-C69943C2D853}" srcOrd="2" destOrd="0" parTransId="{597800C1-C127-4B1A-B6A6-793217D07295}" sibTransId="{5CB4769B-AD0D-40EB-83DA-9EE4C8D2200B}"/>
    <dgm:cxn modelId="{BB176A0B-BBCB-47FB-A218-C0A70E4591C2}" type="presOf" srcId="{5000168A-42C5-4750-92F1-C69943C2D853}" destId="{9279A25E-5B58-48EA-BD57-8F6C5777B734}" srcOrd="0" destOrd="0" presId="urn:microsoft.com/office/officeart/2005/8/layout/hProcess9"/>
    <dgm:cxn modelId="{80CB721B-3382-4D88-8E63-C7E5A1DD248E}" srcId="{90579AC6-2448-47AF-AD8D-DAFC277429E8}" destId="{897DB680-64A7-4629-A4F0-FDFA8E54AD17}" srcOrd="0" destOrd="0" parTransId="{3ECDE1BB-0DB7-44DB-A9EA-F09502FC2560}" sibTransId="{B7F5DEA8-35EC-48CB-A2E5-086612E0C029}"/>
    <dgm:cxn modelId="{6B705C3E-6F74-49BF-A650-A3530465BB60}" srcId="{90579AC6-2448-47AF-AD8D-DAFC277429E8}" destId="{2BDEEE16-2DA8-4E25-8653-140660B3B049}" srcOrd="4" destOrd="0" parTransId="{1291B025-8B01-4C7F-BC0B-834514D0FAA1}" sibTransId="{16E32830-3E1E-4BEF-A878-BD6482708ADD}"/>
    <dgm:cxn modelId="{19B48F3E-A76B-42CF-AA05-ECB922CD1EF9}" type="presOf" srcId="{CBE89238-C4A3-46FF-8862-694EBE242E66}" destId="{C4688155-4C79-4EAE-817C-BF84166D6F02}" srcOrd="0" destOrd="0" presId="urn:microsoft.com/office/officeart/2005/8/layout/hProcess9"/>
    <dgm:cxn modelId="{1EEBFB4C-B0A9-4C2C-B5A9-60E15A5ED816}" type="presOf" srcId="{90442AAE-225E-4285-A128-7FB4231C5692}" destId="{D9BC5B90-4A20-4E6B-8E9C-DC5CDC235FB6}" srcOrd="0" destOrd="0" presId="urn:microsoft.com/office/officeart/2005/8/layout/hProcess9"/>
    <dgm:cxn modelId="{00584C52-0030-46C0-94F3-C7B4E6538E7F}" type="presOf" srcId="{6EC58505-F1C2-4563-9A59-159A4239EFF0}" destId="{EF00421A-3EC6-4193-BE25-94B5E2F3B27F}" srcOrd="0" destOrd="0" presId="urn:microsoft.com/office/officeart/2005/8/layout/hProcess9"/>
    <dgm:cxn modelId="{EC77BF92-DC87-4ADE-9BB2-69FB52606A95}" srcId="{90579AC6-2448-47AF-AD8D-DAFC277429E8}" destId="{CBE89238-C4A3-46FF-8862-694EBE242E66}" srcOrd="1" destOrd="0" parTransId="{B47BFCAD-87A6-4F51-B25A-0C2000EB7A9B}" sibTransId="{CB0A7F82-8F77-4B8A-B9FC-FBF18D847544}"/>
    <dgm:cxn modelId="{22F88394-1E84-47C6-8BFC-1AB4578554FD}" srcId="{90579AC6-2448-47AF-AD8D-DAFC277429E8}" destId="{6EC58505-F1C2-4563-9A59-159A4239EFF0}" srcOrd="3" destOrd="0" parTransId="{7DB26633-CE2F-4D29-95D5-DEE2ECCDA743}" sibTransId="{D1E06DE0-AFFE-4CDC-8047-D6B913348D7E}"/>
    <dgm:cxn modelId="{D2D474D4-31C3-40A0-B1EF-E43AC54FCC2B}" type="presOf" srcId="{2BDEEE16-2DA8-4E25-8653-140660B3B049}" destId="{DD64AAEF-A24F-4CD3-8B6B-A48A5926281F}" srcOrd="0" destOrd="0" presId="urn:microsoft.com/office/officeart/2005/8/layout/hProcess9"/>
    <dgm:cxn modelId="{BA5F4CDC-20BE-487B-B1DD-45761ACB2687}" srcId="{90579AC6-2448-47AF-AD8D-DAFC277429E8}" destId="{90442AAE-225E-4285-A128-7FB4231C5692}" srcOrd="5" destOrd="0" parTransId="{051FEBC9-3F2E-427A-9B0C-B3A21556F502}" sibTransId="{6752F074-0EC0-4C84-BF1C-DC2464D4F677}"/>
    <dgm:cxn modelId="{548533E7-E9D3-4604-9397-CF37C42FE0DC}" type="presOf" srcId="{897DB680-64A7-4629-A4F0-FDFA8E54AD17}" destId="{9A0726B0-903E-4AC0-9F63-31BAD5669516}" srcOrd="0" destOrd="0" presId="urn:microsoft.com/office/officeart/2005/8/layout/hProcess9"/>
    <dgm:cxn modelId="{FE5A46F4-20CA-4FFC-AFB1-2294E096A110}" type="presOf" srcId="{90579AC6-2448-47AF-AD8D-DAFC277429E8}" destId="{0138137F-758F-41A5-B140-05AFAAA2B1E5}" srcOrd="0" destOrd="0" presId="urn:microsoft.com/office/officeart/2005/8/layout/hProcess9"/>
    <dgm:cxn modelId="{BAD17CCC-6F46-43C9-BF8B-6CAA8A199328}" type="presParOf" srcId="{0138137F-758F-41A5-B140-05AFAAA2B1E5}" destId="{E9193822-D7A4-4ED3-BEE5-57C2C162578B}" srcOrd="0" destOrd="0" presId="urn:microsoft.com/office/officeart/2005/8/layout/hProcess9"/>
    <dgm:cxn modelId="{A3227B35-EC4C-4FF8-ACD7-FACF05443B54}" type="presParOf" srcId="{0138137F-758F-41A5-B140-05AFAAA2B1E5}" destId="{F7E99200-75E2-499B-A75A-C61ADD34728C}" srcOrd="1" destOrd="0" presId="urn:microsoft.com/office/officeart/2005/8/layout/hProcess9"/>
    <dgm:cxn modelId="{732FD238-126F-4182-A5E7-2F409C50292B}" type="presParOf" srcId="{F7E99200-75E2-499B-A75A-C61ADD34728C}" destId="{9A0726B0-903E-4AC0-9F63-31BAD5669516}" srcOrd="0" destOrd="0" presId="urn:microsoft.com/office/officeart/2005/8/layout/hProcess9"/>
    <dgm:cxn modelId="{ED2E3657-09AA-488A-BB25-76DFADBE7D25}" type="presParOf" srcId="{F7E99200-75E2-499B-A75A-C61ADD34728C}" destId="{ACAE7C1C-CE67-46BD-BAD4-02614B373968}" srcOrd="1" destOrd="0" presId="urn:microsoft.com/office/officeart/2005/8/layout/hProcess9"/>
    <dgm:cxn modelId="{FB443784-CC3E-4DAB-94B5-7B633F8FF55A}" type="presParOf" srcId="{F7E99200-75E2-499B-A75A-C61ADD34728C}" destId="{C4688155-4C79-4EAE-817C-BF84166D6F02}" srcOrd="2" destOrd="0" presId="urn:microsoft.com/office/officeart/2005/8/layout/hProcess9"/>
    <dgm:cxn modelId="{83BE1722-E073-406E-86D0-C9AFFFE713AF}" type="presParOf" srcId="{F7E99200-75E2-499B-A75A-C61ADD34728C}" destId="{0A599891-D99A-4AAC-A5AD-7B9A5234C8EA}" srcOrd="3" destOrd="0" presId="urn:microsoft.com/office/officeart/2005/8/layout/hProcess9"/>
    <dgm:cxn modelId="{2B6BF494-5EE8-4302-818D-E380E2CE0221}" type="presParOf" srcId="{F7E99200-75E2-499B-A75A-C61ADD34728C}" destId="{9279A25E-5B58-48EA-BD57-8F6C5777B734}" srcOrd="4" destOrd="0" presId="urn:microsoft.com/office/officeart/2005/8/layout/hProcess9"/>
    <dgm:cxn modelId="{EF7B373E-C896-46CA-A914-FE6F03BBC690}" type="presParOf" srcId="{F7E99200-75E2-499B-A75A-C61ADD34728C}" destId="{161A2382-17D9-49B7-8203-7CB9D2586EA4}" srcOrd="5" destOrd="0" presId="urn:microsoft.com/office/officeart/2005/8/layout/hProcess9"/>
    <dgm:cxn modelId="{AEB9DB5E-160C-401B-84C3-CE6AA4D2F8CE}" type="presParOf" srcId="{F7E99200-75E2-499B-A75A-C61ADD34728C}" destId="{EF00421A-3EC6-4193-BE25-94B5E2F3B27F}" srcOrd="6" destOrd="0" presId="urn:microsoft.com/office/officeart/2005/8/layout/hProcess9"/>
    <dgm:cxn modelId="{0CA362D6-723E-4B66-98A6-22E0F11E2F0F}" type="presParOf" srcId="{F7E99200-75E2-499B-A75A-C61ADD34728C}" destId="{DC2AE1E6-2A8B-4CD0-A5E8-A07CBBE37FC9}" srcOrd="7" destOrd="0" presId="urn:microsoft.com/office/officeart/2005/8/layout/hProcess9"/>
    <dgm:cxn modelId="{A1CB23BD-271B-4E8E-9832-99F8797EA04C}" type="presParOf" srcId="{F7E99200-75E2-499B-A75A-C61ADD34728C}" destId="{DD64AAEF-A24F-4CD3-8B6B-A48A5926281F}" srcOrd="8" destOrd="0" presId="urn:microsoft.com/office/officeart/2005/8/layout/hProcess9"/>
    <dgm:cxn modelId="{45FEF995-8F17-4BEA-9873-12AFC0F99E55}" type="presParOf" srcId="{F7E99200-75E2-499B-A75A-C61ADD34728C}" destId="{98830E0A-46B2-4D83-A852-A0F6232E2D41}" srcOrd="9" destOrd="0" presId="urn:microsoft.com/office/officeart/2005/8/layout/hProcess9"/>
    <dgm:cxn modelId="{A62A6DC8-1EC9-4FC2-AC60-DAE27764DDEE}" type="presParOf" srcId="{F7E99200-75E2-499B-A75A-C61ADD34728C}" destId="{D9BC5B90-4A20-4E6B-8E9C-DC5CDC235FB6}"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93822-D7A4-4ED3-BEE5-57C2C162578B}">
      <dsp:nvSpPr>
        <dsp:cNvPr id="0" name=""/>
        <dsp:cNvSpPr/>
      </dsp:nvSpPr>
      <dsp:spPr>
        <a:xfrm>
          <a:off x="4" y="0"/>
          <a:ext cx="8458883" cy="3371846"/>
        </a:xfrm>
        <a:prstGeom prst="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726B0-903E-4AC0-9F63-31BAD5669516}">
      <dsp:nvSpPr>
        <dsp:cNvPr id="0" name=""/>
        <dsp:cNvSpPr/>
      </dsp:nvSpPr>
      <dsp:spPr>
        <a:xfrm>
          <a:off x="3717" y="1011553"/>
          <a:ext cx="1340855" cy="1348738"/>
        </a:xfrm>
        <a:prstGeom prst="roundRect">
          <a:avLst/>
        </a:prstGeom>
        <a:solidFill>
          <a:schemeClr val="accent1">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91440" rIns="182880" bIns="60960" numCol="1" spcCol="1270" anchor="ctr" anchorCtr="1">
          <a:noAutofit/>
        </a:bodyPr>
        <a:lstStyle/>
        <a:p>
          <a:pPr marL="0" lvl="0" indent="0" algn="ctr" defTabSz="711200">
            <a:lnSpc>
              <a:spcPct val="90000"/>
            </a:lnSpc>
            <a:spcBef>
              <a:spcPct val="0"/>
            </a:spcBef>
            <a:spcAft>
              <a:spcPct val="35000"/>
            </a:spcAft>
            <a:buNone/>
          </a:pPr>
          <a:r>
            <a:rPr lang="en-US" sz="1600" b="0" kern="1200" dirty="0"/>
            <a:t>NOFO</a:t>
          </a:r>
          <a:r>
            <a:rPr lang="en-US" sz="1000" b="0" kern="1200" dirty="0"/>
            <a:t> </a:t>
          </a:r>
          <a:endParaRPr lang="en-US" sz="1000" kern="1200" dirty="0"/>
        </a:p>
      </dsp:txBody>
      <dsp:txXfrm>
        <a:off x="69172" y="1077008"/>
        <a:ext cx="1209945" cy="1217828"/>
      </dsp:txXfrm>
    </dsp:sp>
    <dsp:sp modelId="{C4688155-4C79-4EAE-817C-BF84166D6F02}">
      <dsp:nvSpPr>
        <dsp:cNvPr id="0" name=""/>
        <dsp:cNvSpPr/>
      </dsp:nvSpPr>
      <dsp:spPr>
        <a:xfrm>
          <a:off x="1425836" y="1011553"/>
          <a:ext cx="1340855" cy="1348738"/>
        </a:xfrm>
        <a:prstGeom prst="roundRect">
          <a:avLst/>
        </a:prstGeom>
        <a:solidFill>
          <a:schemeClr val="accent1">
            <a:shade val="50000"/>
            <a:hueOff val="248547"/>
            <a:satOff val="-22788"/>
            <a:lumOff val="1748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Application Period</a:t>
          </a:r>
        </a:p>
      </dsp:txBody>
      <dsp:txXfrm>
        <a:off x="1491291" y="1077008"/>
        <a:ext cx="1209945" cy="1217828"/>
      </dsp:txXfrm>
    </dsp:sp>
    <dsp:sp modelId="{9279A25E-5B58-48EA-BD57-8F6C5777B734}">
      <dsp:nvSpPr>
        <dsp:cNvPr id="0" name=""/>
        <dsp:cNvSpPr/>
      </dsp:nvSpPr>
      <dsp:spPr>
        <a:xfrm>
          <a:off x="2847956" y="1011553"/>
          <a:ext cx="1340855" cy="1348738"/>
        </a:xfrm>
        <a:prstGeom prst="roundRect">
          <a:avLst/>
        </a:prstGeom>
        <a:solidFill>
          <a:schemeClr val="accent1">
            <a:shade val="50000"/>
            <a:hueOff val="497094"/>
            <a:satOff val="-45576"/>
            <a:lumOff val="349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Electronic Scoring</a:t>
          </a:r>
        </a:p>
      </dsp:txBody>
      <dsp:txXfrm>
        <a:off x="2913411" y="1077008"/>
        <a:ext cx="1209945" cy="1217828"/>
      </dsp:txXfrm>
    </dsp:sp>
    <dsp:sp modelId="{EF00421A-3EC6-4193-BE25-94B5E2F3B27F}">
      <dsp:nvSpPr>
        <dsp:cNvPr id="0" name=""/>
        <dsp:cNvSpPr/>
      </dsp:nvSpPr>
      <dsp:spPr>
        <a:xfrm>
          <a:off x="4270075" y="1011553"/>
          <a:ext cx="1340855" cy="1348738"/>
        </a:xfrm>
        <a:prstGeom prst="roundRect">
          <a:avLst/>
        </a:prstGeom>
        <a:solidFill>
          <a:schemeClr val="accent1">
            <a:shade val="50000"/>
            <a:hueOff val="745641"/>
            <a:satOff val="-68364"/>
            <a:lumOff val="5244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Peer Review Panel</a:t>
          </a:r>
        </a:p>
      </dsp:txBody>
      <dsp:txXfrm>
        <a:off x="4335530" y="1077008"/>
        <a:ext cx="1209945" cy="1217828"/>
      </dsp:txXfrm>
    </dsp:sp>
    <dsp:sp modelId="{DD64AAEF-A24F-4CD3-8B6B-A48A5926281F}">
      <dsp:nvSpPr>
        <dsp:cNvPr id="0" name=""/>
        <dsp:cNvSpPr/>
      </dsp:nvSpPr>
      <dsp:spPr>
        <a:xfrm>
          <a:off x="5692195" y="1011553"/>
          <a:ext cx="1340855" cy="1348738"/>
        </a:xfrm>
        <a:prstGeom prst="roundRect">
          <a:avLst/>
        </a:prstGeom>
        <a:solidFill>
          <a:schemeClr val="accent1">
            <a:shade val="50000"/>
            <a:hueOff val="497094"/>
            <a:satOff val="-45576"/>
            <a:lumOff val="349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Technical Review</a:t>
          </a:r>
        </a:p>
      </dsp:txBody>
      <dsp:txXfrm>
        <a:off x="5757650" y="1077008"/>
        <a:ext cx="1209945" cy="1217828"/>
      </dsp:txXfrm>
    </dsp:sp>
    <dsp:sp modelId="{D9BC5B90-4A20-4E6B-8E9C-DC5CDC235FB6}">
      <dsp:nvSpPr>
        <dsp:cNvPr id="0" name=""/>
        <dsp:cNvSpPr/>
      </dsp:nvSpPr>
      <dsp:spPr>
        <a:xfrm>
          <a:off x="7114315" y="1011553"/>
          <a:ext cx="1340855" cy="1348738"/>
        </a:xfrm>
        <a:prstGeom prst="roundRect">
          <a:avLst/>
        </a:prstGeom>
        <a:solidFill>
          <a:schemeClr val="accent1">
            <a:shade val="50000"/>
            <a:hueOff val="248547"/>
            <a:satOff val="-22788"/>
            <a:lumOff val="1748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t>Awards</a:t>
          </a:r>
        </a:p>
      </dsp:txBody>
      <dsp:txXfrm>
        <a:off x="7179770" y="1077008"/>
        <a:ext cx="1209945" cy="12178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10/29/2024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dirty="0"/>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10/29/2024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dirty="0"/>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 people and introduce yourself. </a:t>
            </a:r>
          </a:p>
          <a:p>
            <a:r>
              <a:rPr lang="en-US" dirty="0"/>
              <a:t>Thank you for the opportunity to tell you about the fire grant programs.</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dirty="0"/>
          </a:p>
        </p:txBody>
      </p:sp>
    </p:spTree>
    <p:extLst>
      <p:ext uri="{BB962C8B-B14F-4D97-AF65-F5344CB8AC3E}">
        <p14:creationId xmlns:p14="http://schemas.microsoft.com/office/powerpoint/2010/main" val="3309124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3771" indent="-457200">
              <a:lnSpc>
                <a:spcPct val="100000"/>
              </a:lnSpc>
              <a:spcBef>
                <a:spcPts val="600"/>
              </a:spcBef>
              <a:buFont typeface="+mj-lt"/>
              <a:buAutoNum type="arabicPeriod" startAt="6"/>
            </a:pPr>
            <a:r>
              <a:rPr lang="en-US" dirty="0"/>
              <a:t>Have your entire application/narratives reviewed by someone else before submitting</a:t>
            </a:r>
          </a:p>
          <a:p>
            <a:pPr marL="453771" indent="-457200">
              <a:lnSpc>
                <a:spcPct val="100000"/>
              </a:lnSpc>
              <a:spcBef>
                <a:spcPts val="600"/>
              </a:spcBef>
              <a:buFont typeface="+mj-lt"/>
              <a:buAutoNum type="arabicPeriod" startAt="6"/>
            </a:pPr>
            <a:r>
              <a:rPr lang="en-US" dirty="0"/>
              <a:t>Make sure you gather and include all eligible costs as part of your application</a:t>
            </a:r>
          </a:p>
          <a:p>
            <a:pPr marL="453771" indent="-457200">
              <a:lnSpc>
                <a:spcPct val="100000"/>
              </a:lnSpc>
              <a:spcBef>
                <a:spcPts val="600"/>
              </a:spcBef>
              <a:buFont typeface="+mj-lt"/>
              <a:buAutoNum type="arabicPeriod" startAt="6"/>
            </a:pPr>
            <a:r>
              <a:rPr lang="en-US" dirty="0"/>
              <a:t>Make sure your project can be completed within the grant’s period of performance</a:t>
            </a:r>
          </a:p>
          <a:p>
            <a:pPr marL="453771" indent="-457200">
              <a:lnSpc>
                <a:spcPct val="100000"/>
              </a:lnSpc>
              <a:spcBef>
                <a:spcPts val="600"/>
              </a:spcBef>
              <a:buFont typeface="+mj-lt"/>
              <a:buAutoNum type="arabicPeriod" startAt="6"/>
            </a:pPr>
            <a:r>
              <a:rPr lang="en-US" dirty="0"/>
              <a:t>Ensure you have support from your local government leaders (there is a required cost-share under AFG)</a:t>
            </a:r>
          </a:p>
          <a:p>
            <a:pPr marL="453771" indent="-457200">
              <a:lnSpc>
                <a:spcPct val="100000"/>
              </a:lnSpc>
              <a:spcBef>
                <a:spcPts val="600"/>
              </a:spcBef>
              <a:buFont typeface="+mj-lt"/>
              <a:buAutoNum type="arabicPeriod" startAt="6"/>
            </a:pPr>
            <a:r>
              <a:rPr lang="en-US" dirty="0"/>
              <a:t>Print your application (CTRL/CMD-P) before submitting and read it over again</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dirty="0"/>
          </a:p>
        </p:txBody>
      </p:sp>
    </p:spTree>
    <p:extLst>
      <p:ext uri="{BB962C8B-B14F-4D97-AF65-F5344CB8AC3E}">
        <p14:creationId xmlns:p14="http://schemas.microsoft.com/office/powerpoint/2010/main" val="942363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section of the presentation will focus on the AFG program.</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dirty="0"/>
          </a:p>
        </p:txBody>
      </p:sp>
    </p:spTree>
    <p:extLst>
      <p:ext uri="{BB962C8B-B14F-4D97-AF65-F5344CB8AC3E}">
        <p14:creationId xmlns:p14="http://schemas.microsoft.com/office/powerpoint/2010/main" val="352789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The purpose of the AFG Grant Program is to enhance safety of firefighters by providing critically needed resources that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effectLst/>
                <a:ea typeface="Times New Roman" panose="02020603050405020304" pitchFamily="18" charset="0"/>
              </a:rPr>
              <a:t>equip and train emergency personnel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effectLst/>
                <a:ea typeface="Times New Roman" panose="02020603050405020304" pitchFamily="18" charset="0"/>
              </a:rPr>
              <a:t>outfit responders with compliant personal protective equipment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effectLst/>
                <a:ea typeface="Times New Roman" panose="02020603050405020304" pitchFamily="18" charset="0"/>
              </a:rPr>
              <a:t>retrofit or modify facilities to protect personnel from known health hazards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effectLst/>
                <a:ea typeface="Times New Roman" panose="02020603050405020304" pitchFamily="18" charset="0"/>
              </a:rPr>
              <a:t>acquire emergency response vehicles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effectLst/>
                <a:ea typeface="Times New Roman" panose="02020603050405020304" pitchFamily="18" charset="0"/>
              </a:rPr>
              <a:t>design and implement health and wellness programs that enhance operational efficiencies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effectLst/>
                <a:ea typeface="Times New Roman" panose="02020603050405020304" pitchFamily="18" charset="0"/>
              </a:rPr>
              <a:t>foster interoperability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2"/>
                </a:solidFill>
                <a:effectLst/>
                <a:ea typeface="Times New Roman" panose="02020603050405020304" pitchFamily="18" charset="0"/>
              </a:rPr>
              <a:t>support community resilience. </a:t>
            </a:r>
            <a:endParaRPr lang="en-US" sz="1200"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dirty="0"/>
          </a:p>
        </p:txBody>
      </p:sp>
    </p:spTree>
    <p:extLst>
      <p:ext uri="{BB962C8B-B14F-4D97-AF65-F5344CB8AC3E}">
        <p14:creationId xmlns:p14="http://schemas.microsoft.com/office/powerpoint/2010/main" val="388023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906" eaLnBrk="1" hangingPunct="1">
              <a:defRPr/>
            </a:pPr>
            <a:r>
              <a:rPr lang="en-US" dirty="0">
                <a:ea typeface="ＭＳ Ｐゴシック" pitchFamily="34" charset="-128"/>
              </a:rPr>
              <a:t>Eligible applicants under the assistance to firefighters grant program are:</a:t>
            </a:r>
          </a:p>
          <a:p>
            <a:pPr defTabSz="946906" eaLnBrk="1" hangingPunct="1">
              <a:defRPr/>
            </a:pPr>
            <a:endParaRPr lang="en-US" dirty="0">
              <a:ea typeface="ＭＳ Ｐゴシック" pitchFamily="34" charset="-128"/>
            </a:endParaRPr>
          </a:p>
          <a:p>
            <a:pPr defTabSz="946906" eaLnBrk="1" hangingPunct="1">
              <a:defRPr/>
            </a:pPr>
            <a:r>
              <a:rPr lang="en-US" dirty="0">
                <a:ea typeface="ＭＳ Ｐゴシック" pitchFamily="34" charset="-128"/>
              </a:rPr>
              <a:t>Fire Departments that are formally recognized to provide fire suppression to a population within a geographically fixed primary first due response area.</a:t>
            </a:r>
          </a:p>
          <a:p>
            <a:pPr defTabSz="946906" eaLnBrk="1" hangingPunct="1">
              <a:defRPr/>
            </a:pPr>
            <a:endParaRPr lang="en-US" dirty="0">
              <a:ea typeface="ＭＳ Ｐゴシック" pitchFamily="34" charset="-128"/>
            </a:endParaRPr>
          </a:p>
          <a:p>
            <a:pPr defTabSz="946906" eaLnBrk="1" hangingPunct="1">
              <a:defRPr/>
            </a:pPr>
            <a:r>
              <a:rPr lang="en-US" dirty="0">
                <a:ea typeface="ＭＳ Ｐゴシック" pitchFamily="34" charset="-128"/>
              </a:rPr>
              <a:t>Non-affiliated EMS organizations that are not affiliated with a hospital or a fire department. They may be public or non-profit emergency medical service providing medical transport to a population/geographical area in which emergency medical services are not adequately provided by a fire department.</a:t>
            </a:r>
          </a:p>
          <a:p>
            <a:pPr defTabSz="946906" eaLnBrk="1" hangingPunct="1">
              <a:defRPr/>
            </a:pPr>
            <a:endParaRPr lang="en-US" dirty="0">
              <a:ea typeface="ＭＳ Ｐゴシック" pitchFamily="34" charset="-128"/>
            </a:endParaRPr>
          </a:p>
          <a:p>
            <a:pPr defTabSz="946906" eaLnBrk="1" hangingPunct="1">
              <a:defRPr/>
            </a:pPr>
            <a:r>
              <a:rPr lang="en-US" dirty="0">
                <a:ea typeface="ＭＳ Ｐゴシック" pitchFamily="34" charset="-128"/>
              </a:rPr>
              <a:t>Formally recognized State Fire Training Academies.</a:t>
            </a:r>
          </a:p>
          <a:p>
            <a:pPr defTabSz="946906" eaLnBrk="1" hangingPunct="1">
              <a:defRPr/>
            </a:pPr>
            <a:endParaRPr lang="en-US" dirty="0">
              <a:ea typeface="ＭＳ Ｐゴシック" pitchFamily="34" charset="-128"/>
            </a:endParaRPr>
          </a:p>
          <a:p>
            <a:pPr defTabSz="946906" eaLnBrk="1" hangingPunct="1">
              <a:defRPr/>
            </a:pPr>
            <a:r>
              <a:rPr lang="en-US" dirty="0">
                <a:ea typeface="ＭＳ Ｐゴシック" pitchFamily="34" charset="-128"/>
              </a:rPr>
              <a:t>The complete definition of what is considered a Fire Department, a NAEMS or SFTA are available in the Notice of Funding Opportunity.</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dirty="0"/>
          </a:p>
        </p:txBody>
      </p:sp>
    </p:spTree>
    <p:extLst>
      <p:ext uri="{BB962C8B-B14F-4D97-AF65-F5344CB8AC3E}">
        <p14:creationId xmlns:p14="http://schemas.microsoft.com/office/powerpoint/2010/main" val="4282645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AFG  program is designed around the equitable distribution of funds between department types. </a:t>
            </a:r>
          </a:p>
          <a:p>
            <a:r>
              <a:rPr lang="en-US" dirty="0"/>
              <a:t>After 10% of the funds are given to fund fire prevention and safety grant, not less than 25% of the funds are set aside for each of the three fire department types (career, combination and volunteer). After that there is not less than 10% that is left for open competition between the three department types. </a:t>
            </a:r>
          </a:p>
          <a:p>
            <a:pPr algn="l"/>
            <a:r>
              <a:rPr lang="en-US" sz="1200" b="0" i="0" u="none" strike="noStrike" baseline="0" dirty="0">
                <a:solidFill>
                  <a:srgbClr val="000000"/>
                </a:solidFill>
                <a:latin typeface="Times New Roman" panose="02020603050405020304" pitchFamily="18" charset="0"/>
              </a:rPr>
              <a:t>Not more than 3% of available grant funds go to SFTA recipients. </a:t>
            </a:r>
          </a:p>
          <a:p>
            <a:r>
              <a:rPr lang="en-US" sz="1200" b="0" i="0" u="none" strike="noStrike" baseline="0" dirty="0">
                <a:solidFill>
                  <a:srgbClr val="000000"/>
                </a:solidFill>
                <a:latin typeface="Times New Roman" panose="02020603050405020304" pitchFamily="18" charset="0"/>
              </a:rPr>
              <a:t>Not more than 2% of available funds go to NAEMS.</a:t>
            </a:r>
          </a:p>
          <a:p>
            <a:endParaRPr lang="en-US" sz="1200" b="0" i="0" u="none" strike="noStrike" baseline="0" dirty="0">
              <a:solidFill>
                <a:srgbClr val="000000"/>
              </a:solidFill>
              <a:latin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AFG Funding Total</a:t>
            </a:r>
            <a:r>
              <a:rPr lang="en-US" sz="1800" dirty="0"/>
              <a:t> </a:t>
            </a:r>
            <a:r>
              <a:rPr lang="en-US" sz="1800" b="0" i="0" u="none" strike="noStrike" dirty="0">
                <a:solidFill>
                  <a:srgbClr val="000000"/>
                </a:solidFill>
                <a:effectLst/>
                <a:latin typeface="Times New Roman" panose="02020603050405020304" pitchFamily="18" charset="0"/>
              </a:rPr>
              <a:t> is </a:t>
            </a:r>
            <a:r>
              <a:rPr lang="en-US" sz="1800" b="1" i="0" u="none" strike="noStrike" dirty="0">
                <a:solidFill>
                  <a:srgbClr val="000000"/>
                </a:solidFill>
                <a:effectLst/>
                <a:latin typeface="Calibri" panose="020F0502020204030204" pitchFamily="34" charset="0"/>
              </a:rPr>
              <a:t>$291,600,000.00</a:t>
            </a:r>
            <a:r>
              <a:rPr lang="en-US" sz="1800" dirty="0"/>
              <a:t> </a:t>
            </a:r>
            <a:endParaRPr lang="en-US" sz="1200" b="0" i="0" u="none" strike="noStrike" baseline="0" dirty="0">
              <a:solidFill>
                <a:srgbClr val="000000"/>
              </a:solidFill>
              <a:latin typeface="Times New Roman" panose="02020603050405020304" pitchFamily="18" charset="0"/>
            </a:endParaRPr>
          </a:p>
          <a:p>
            <a:endParaRPr lang="en-US" sz="1800" b="1"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Nonaffiliated EMS Organizations</a:t>
            </a:r>
            <a:r>
              <a:rPr lang="en-US" dirty="0"/>
              <a:t> </a:t>
            </a:r>
            <a:r>
              <a:rPr lang="en-US" sz="1800" b="0" i="0" u="none" strike="noStrike" dirty="0">
                <a:solidFill>
                  <a:srgbClr val="000000"/>
                </a:solidFill>
                <a:effectLst/>
                <a:latin typeface="Calibri" panose="020F0502020204030204" pitchFamily="34" charset="0"/>
              </a:rPr>
              <a:t>2%</a:t>
            </a:r>
            <a:r>
              <a:rPr lang="en-US" dirty="0"/>
              <a:t> </a:t>
            </a:r>
            <a:r>
              <a:rPr lang="en-US" sz="1800" b="0" i="0" u="none" strike="noStrike" dirty="0">
                <a:solidFill>
                  <a:srgbClr val="000000"/>
                </a:solidFill>
                <a:effectLst/>
                <a:latin typeface="Calibri" panose="020F0502020204030204" pitchFamily="34" charset="0"/>
              </a:rPr>
              <a:t>$6.4 mil</a:t>
            </a:r>
          </a:p>
          <a:p>
            <a:r>
              <a:rPr lang="en-US" sz="1800" b="0" i="0" u="none" strike="noStrike" dirty="0">
                <a:solidFill>
                  <a:srgbClr val="000000"/>
                </a:solidFill>
                <a:effectLst/>
                <a:latin typeface="Calibri" panose="020F0502020204030204" pitchFamily="34" charset="0"/>
              </a:rPr>
              <a:t>State Fire Training Academy</a:t>
            </a:r>
            <a:r>
              <a:rPr lang="en-US" dirty="0"/>
              <a:t> </a:t>
            </a:r>
            <a:r>
              <a:rPr lang="en-US" sz="1800" b="0" i="0" u="none" strike="noStrike" dirty="0">
                <a:solidFill>
                  <a:srgbClr val="000000"/>
                </a:solidFill>
                <a:effectLst/>
                <a:latin typeface="Calibri" panose="020F0502020204030204" pitchFamily="34" charset="0"/>
              </a:rPr>
              <a:t>3%</a:t>
            </a:r>
            <a:r>
              <a:rPr lang="en-US" dirty="0"/>
              <a:t> </a:t>
            </a:r>
            <a:r>
              <a:rPr lang="en-US" sz="1800" b="0" i="0" u="none" strike="noStrike" dirty="0">
                <a:solidFill>
                  <a:srgbClr val="000000"/>
                </a:solidFill>
                <a:effectLst/>
                <a:latin typeface="Calibri" panose="020F0502020204030204" pitchFamily="34" charset="0"/>
              </a:rPr>
              <a:t>$9.7 mil</a:t>
            </a:r>
          </a:p>
          <a:p>
            <a:r>
              <a:rPr lang="en-US" sz="1800" b="0" i="0" u="none" strike="noStrike" dirty="0">
                <a:solidFill>
                  <a:srgbClr val="000000"/>
                </a:solidFill>
                <a:effectLst/>
                <a:latin typeface="Calibri" panose="020F0502020204030204" pitchFamily="34" charset="0"/>
              </a:rPr>
              <a:t>Career Departments</a:t>
            </a:r>
            <a:r>
              <a:rPr lang="en-US" dirty="0"/>
              <a:t> </a:t>
            </a:r>
            <a:r>
              <a:rPr lang="en-US" sz="1800" b="0" i="0" u="none" strike="noStrike" dirty="0">
                <a:solidFill>
                  <a:srgbClr val="000000"/>
                </a:solidFill>
                <a:effectLst/>
                <a:latin typeface="Calibri" panose="020F0502020204030204" pitchFamily="34" charset="0"/>
              </a:rPr>
              <a:t>25%</a:t>
            </a:r>
            <a:r>
              <a:rPr lang="en-US" dirty="0"/>
              <a:t> </a:t>
            </a:r>
            <a:r>
              <a:rPr lang="en-US" sz="1800" b="0" i="0" u="none" strike="noStrike" dirty="0">
                <a:solidFill>
                  <a:srgbClr val="000000"/>
                </a:solidFill>
                <a:effectLst/>
                <a:latin typeface="Calibri" panose="020F0502020204030204" pitchFamily="34" charset="0"/>
              </a:rPr>
              <a:t>$81 mil</a:t>
            </a:r>
          </a:p>
          <a:p>
            <a:r>
              <a:rPr lang="en-US" sz="1800" b="0" i="0" u="none" strike="noStrike" dirty="0">
                <a:solidFill>
                  <a:srgbClr val="000000"/>
                </a:solidFill>
                <a:effectLst/>
                <a:latin typeface="Calibri" panose="020F0502020204030204" pitchFamily="34" charset="0"/>
              </a:rPr>
              <a:t>Volunteer Departments</a:t>
            </a:r>
            <a:r>
              <a:rPr lang="en-US" dirty="0"/>
              <a:t> </a:t>
            </a:r>
            <a:r>
              <a:rPr lang="en-US" sz="1800" b="0" i="0" u="none" strike="noStrike" dirty="0">
                <a:solidFill>
                  <a:srgbClr val="000000"/>
                </a:solidFill>
                <a:effectLst/>
                <a:latin typeface="Calibri" panose="020F0502020204030204" pitchFamily="34" charset="0"/>
              </a:rPr>
              <a:t>25%</a:t>
            </a:r>
            <a:r>
              <a:rPr lang="en-US" dirty="0"/>
              <a:t> </a:t>
            </a:r>
            <a:r>
              <a:rPr lang="en-US" sz="1800" b="0" i="0" u="none" strike="noStrike" dirty="0">
                <a:solidFill>
                  <a:srgbClr val="000000"/>
                </a:solidFill>
                <a:effectLst/>
                <a:latin typeface="Calibri" panose="020F0502020204030204" pitchFamily="34" charset="0"/>
              </a:rPr>
              <a:t>$81 mil</a:t>
            </a:r>
          </a:p>
          <a:p>
            <a:r>
              <a:rPr lang="en-US" sz="1800" b="0" i="0" u="none" strike="noStrike" dirty="0">
                <a:solidFill>
                  <a:srgbClr val="000000"/>
                </a:solidFill>
                <a:effectLst/>
                <a:latin typeface="Calibri" panose="020F0502020204030204" pitchFamily="34" charset="0"/>
              </a:rPr>
              <a:t>Combination Departments</a:t>
            </a:r>
            <a:r>
              <a:rPr lang="en-US" dirty="0"/>
              <a:t> </a:t>
            </a:r>
            <a:r>
              <a:rPr lang="en-US" sz="1800" b="0" i="0" u="none" strike="noStrike" dirty="0">
                <a:solidFill>
                  <a:srgbClr val="000000"/>
                </a:solidFill>
                <a:effectLst/>
                <a:latin typeface="Calibri" panose="020F0502020204030204" pitchFamily="34" charset="0"/>
              </a:rPr>
              <a:t>25%</a:t>
            </a:r>
            <a:r>
              <a:rPr lang="en-US" dirty="0"/>
              <a:t> </a:t>
            </a:r>
            <a:r>
              <a:rPr lang="en-US" sz="1800" b="0" i="0" u="none" strike="noStrike" dirty="0">
                <a:solidFill>
                  <a:srgbClr val="000000"/>
                </a:solidFill>
                <a:effectLst/>
                <a:latin typeface="Calibri" panose="020F0502020204030204" pitchFamily="34" charset="0"/>
              </a:rPr>
              <a:t>$81 mil</a:t>
            </a:r>
          </a:p>
          <a:p>
            <a:r>
              <a:rPr lang="en-US" sz="1800" b="0" i="0" u="none" strike="noStrike" dirty="0">
                <a:solidFill>
                  <a:srgbClr val="000000"/>
                </a:solidFill>
                <a:effectLst/>
                <a:latin typeface="Calibri" panose="020F0502020204030204" pitchFamily="34" charset="0"/>
              </a:rPr>
              <a:t>Competitive 10% </a:t>
            </a:r>
            <a:r>
              <a:rPr lang="en-US" sz="1800" b="0" i="0" u="none" strike="noStrike" dirty="0">
                <a:solidFill>
                  <a:srgbClr val="172B4D"/>
                </a:solidFill>
                <a:effectLst/>
                <a:latin typeface="Calibri" panose="020F0502020204030204" pitchFamily="34" charset="0"/>
              </a:rPr>
              <a:t>(+Career +Vol + Combo)</a:t>
            </a:r>
            <a:r>
              <a:rPr lang="en-US" dirty="0"/>
              <a:t> </a:t>
            </a:r>
            <a:r>
              <a:rPr lang="en-US" sz="1800" b="0" i="0" u="none" strike="noStrike" dirty="0">
                <a:solidFill>
                  <a:srgbClr val="000000"/>
                </a:solidFill>
                <a:effectLst/>
                <a:latin typeface="Calibri" panose="020F0502020204030204" pitchFamily="34" charset="0"/>
              </a:rPr>
              <a:t>10%</a:t>
            </a:r>
            <a:r>
              <a:rPr lang="en-US" dirty="0"/>
              <a:t> </a:t>
            </a:r>
            <a:r>
              <a:rPr lang="en-US" sz="1800" b="0" i="0" u="none" strike="noStrike" dirty="0">
                <a:solidFill>
                  <a:srgbClr val="000000"/>
                </a:solidFill>
                <a:effectLst/>
                <a:latin typeface="Calibri" panose="020F0502020204030204" pitchFamily="34" charset="0"/>
              </a:rPr>
              <a:t>$32.4 mil</a:t>
            </a:r>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dirty="0"/>
          </a:p>
        </p:txBody>
      </p:sp>
    </p:spTree>
    <p:extLst>
      <p:ext uri="{BB962C8B-B14F-4D97-AF65-F5344CB8AC3E}">
        <p14:creationId xmlns:p14="http://schemas.microsoft.com/office/powerpoint/2010/main" val="47130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The AFG Program consists of 3 separate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11" charset="-128"/>
                <a:cs typeface="+mn-cs"/>
              </a:rPr>
              <a:t>The first is Operations and Safety that offers five activities: equipment, personal protective equipment, training, modifications to facilities, and wellness and fitness. 
The second is Vehicle acquisition. Eligible applicants can request to replace unsafe vehicles in their fleet or add new vehicles. 
The third is a Regional request where two or more departments combine their efforts to request mutually needed items.  Important to note here is that all partners in the Regional application must be eligible recipients, so be an FD or NAEMS orgs.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dirty="0"/>
          </a:p>
        </p:txBody>
      </p:sp>
    </p:spTree>
    <p:extLst>
      <p:ext uri="{BB962C8B-B14F-4D97-AF65-F5344CB8AC3E}">
        <p14:creationId xmlns:p14="http://schemas.microsoft.com/office/powerpoint/2010/main" val="112314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As mentioned earlier, there are five activities to fall within the operations and safety part of the program. You will apply for these in the same application.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However, each activity requires its own narrative. </a:t>
            </a: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Each activity you see here has a specific list of eligible items that are funded. Sometimes eligibility or priority is based on applicant type  (if it is a Fire Department or NAEMS) or community type (Urban, Suburban and Rural). Those specifics will be listed in the NOFO, so it is VERY important to review it before applying.</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dirty="0"/>
          </a:p>
        </p:txBody>
      </p:sp>
    </p:spTree>
    <p:extLst>
      <p:ext uri="{BB962C8B-B14F-4D97-AF65-F5344CB8AC3E}">
        <p14:creationId xmlns:p14="http://schemas.microsoft.com/office/powerpoint/2010/main" val="212727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rPr>
              <a:t>The high priority for vehicles is the replacement of unsafe vehicles (concerted vehicles </a:t>
            </a: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from something that was not intended to serve that role.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rPr>
              <a:t> or vehicles that were not manufactured to 1901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A list of specific vehicles that are funded under the program will be in the NOFO.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dirty="0"/>
          </a:p>
        </p:txBody>
      </p:sp>
    </p:spTree>
    <p:extLst>
      <p:ext uri="{BB962C8B-B14F-4D97-AF65-F5344CB8AC3E}">
        <p14:creationId xmlns:p14="http://schemas.microsoft.com/office/powerpoint/2010/main" val="2412690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rPr>
              <a:t>A regional request is where one or more agencies combine their efforts to request a commonly needed item or training.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rPr>
              <a:t>Regional projects can be in the areas of training, equipment, PPE, or Wellness and fitness.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pitchFamily="34" charset="-128"/>
              </a:rPr>
              <a:t>Two or more departments may also request to replace or acquire a vehicle that will benefit all departments involved. Regional applications have their own priority levels, so please make sure to review the NOFO.</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dirty="0"/>
          </a:p>
        </p:txBody>
      </p:sp>
    </p:spTree>
    <p:extLst>
      <p:ext uri="{BB962C8B-B14F-4D97-AF65-F5344CB8AC3E}">
        <p14:creationId xmlns:p14="http://schemas.microsoft.com/office/powerpoint/2010/main" val="3240366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a:p>
            <a:r>
              <a:rPr lang="en-US" dirty="0">
                <a:highlight>
                  <a:srgbClr val="FFFF00"/>
                </a:highlight>
              </a:rPr>
              <a:t>Before we move to the SAFER program, I’d like to touch a little on how the applications are evaluated.</a:t>
            </a:r>
          </a:p>
          <a:p>
            <a:r>
              <a:rPr lang="en-US" dirty="0">
                <a:highlight>
                  <a:srgbClr val="FFFF00"/>
                </a:highlight>
              </a:rPr>
              <a:t>As you know all Fire Grants are competitive, meaning that funding will be allocated based on application that received highest scores and until we run out of money.</a:t>
            </a:r>
          </a:p>
          <a:p>
            <a:endParaRPr lang="en-US" dirty="0">
              <a:highlight>
                <a:srgbClr val="FFFF00"/>
              </a:highlight>
            </a:endParaRPr>
          </a:p>
          <a:p>
            <a:r>
              <a:rPr lang="en-US" dirty="0">
                <a:highlight>
                  <a:srgbClr val="FFFF00"/>
                </a:highlight>
              </a:rPr>
              <a:t>To</a:t>
            </a:r>
            <a:r>
              <a:rPr lang="en-US" dirty="0"/>
              <a:t> make the scoring process as equitable as possible, under AFG, the applications are sorted by applicant type, community classification (rural, suburban and urban), application type (ops and safety or vehicle or regional), by activity requested (PPE or Equipment or Wellness and Fitness, etc.), then applications are sorted by specific items requested in each Activity, and then pre-scores are assigned based on the priority of the requested item and various scoring criteria. </a:t>
            </a:r>
          </a:p>
          <a:p>
            <a:r>
              <a:rPr lang="en-US" dirty="0"/>
              <a:t>This ensures that like departments compete with like departments within specific categories. </a:t>
            </a:r>
          </a:p>
          <a:p>
            <a:endParaRPr lang="en-US" dirty="0"/>
          </a:p>
          <a:p>
            <a:r>
              <a:rPr lang="en-US" dirty="0"/>
              <a:t>This concludes the AFG portion of the presentation, thank you. </a:t>
            </a:r>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dirty="0"/>
          </a:p>
        </p:txBody>
      </p:sp>
    </p:spTree>
    <p:extLst>
      <p:ext uri="{BB962C8B-B14F-4D97-AF65-F5344CB8AC3E}">
        <p14:creationId xmlns:p14="http://schemas.microsoft.com/office/powerpoint/2010/main" val="345348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The fire grants consist of three separate programs.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All three programs will have their own guidance documentation and application periods. It is possible to apply for all 3 programs in same year and receive funding.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The Assistance to Firefighters Grant Program – Provides funds for fire and EMS equipment, PPE, Training, Wellness and Fitness activities, Modification to Facility projects, and Vehicles.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Staffing for Adequate Fire and Emergency Response – Provides funding to fire departments to increase staffing to meet national standards either through hiring full-time operational firefighters or the recruitment and retention of volunteers.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Fire Prevention and Safety – Provides funding </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11" charset="-128"/>
              </a:rPr>
              <a:t>for:</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fire prevention education and training,</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wildfire risk reduction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fire code enforcement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fire/arson investigation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 and research and development on firefighter health, safety, and well-being.</a:t>
            </a:r>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dirty="0"/>
          </a:p>
        </p:txBody>
      </p:sp>
    </p:spTree>
    <p:extLst>
      <p:ext uri="{BB962C8B-B14F-4D97-AF65-F5344CB8AC3E}">
        <p14:creationId xmlns:p14="http://schemas.microsoft.com/office/powerpoint/2010/main" val="4206146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section of the presentation will focus on the AFG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864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21</a:t>
            </a:fld>
            <a:endParaRPr lang="en-US" dirty="0"/>
          </a:p>
        </p:txBody>
      </p:sp>
    </p:spTree>
    <p:extLst>
      <p:ext uri="{BB962C8B-B14F-4D97-AF65-F5344CB8AC3E}">
        <p14:creationId xmlns:p14="http://schemas.microsoft.com/office/powerpoint/2010/main" val="418319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dirty="0"/>
          </a:p>
        </p:txBody>
      </p:sp>
    </p:spTree>
    <p:extLst>
      <p:ext uri="{BB962C8B-B14F-4D97-AF65-F5344CB8AC3E}">
        <p14:creationId xmlns:p14="http://schemas.microsoft.com/office/powerpoint/2010/main" val="4223796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Only costs for overtime that the fire department routinely pays as a part of the base salary or a firefighter’s regularly scheduled and contracted shift hours, in order to comply with the Fair Labor Standards Act (FLSA), are eligible.</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dirty="0"/>
          </a:p>
        </p:txBody>
      </p:sp>
    </p:spTree>
    <p:extLst>
      <p:ext uri="{BB962C8B-B14F-4D97-AF65-F5344CB8AC3E}">
        <p14:creationId xmlns:p14="http://schemas.microsoft.com/office/powerpoint/2010/main" val="4060649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dirty="0"/>
          </a:p>
        </p:txBody>
      </p:sp>
    </p:spTree>
    <p:extLst>
      <p:ext uri="{BB962C8B-B14F-4D97-AF65-F5344CB8AC3E}">
        <p14:creationId xmlns:p14="http://schemas.microsoft.com/office/powerpoint/2010/main" val="2289059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27</a:t>
            </a:fld>
            <a:endParaRPr lang="en-US" dirty="0"/>
          </a:p>
        </p:txBody>
      </p:sp>
    </p:spTree>
    <p:extLst>
      <p:ext uri="{BB962C8B-B14F-4D97-AF65-F5344CB8AC3E}">
        <p14:creationId xmlns:p14="http://schemas.microsoft.com/office/powerpoint/2010/main" val="1815994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29</a:t>
            </a:fld>
            <a:endParaRPr lang="en-US" dirty="0"/>
          </a:p>
        </p:txBody>
      </p:sp>
    </p:spTree>
    <p:extLst>
      <p:ext uri="{BB962C8B-B14F-4D97-AF65-F5344CB8AC3E}">
        <p14:creationId xmlns:p14="http://schemas.microsoft.com/office/powerpoint/2010/main" val="2481132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section of the presentation will focus on the AFG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71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Applicants who wish to apply for both activities must submit two separate applications</a:t>
            </a:r>
            <a:br>
              <a:rPr lang="en-US" sz="1200" dirty="0"/>
            </a:br>
            <a:r>
              <a:rPr lang="en-US" sz="1200" dirty="0"/>
              <a:t>The total amount of funding a recipient may receive under an FP&amp;S Program award is limited to a maximum federal share of $1.5 million.</a:t>
            </a:r>
            <a:br>
              <a:rPr lang="en-US" sz="1200"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462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37</a:t>
            </a:fld>
            <a:endParaRPr lang="en-US" dirty="0"/>
          </a:p>
        </p:txBody>
      </p:sp>
    </p:spTree>
    <p:extLst>
      <p:ext uri="{BB962C8B-B14F-4D97-AF65-F5344CB8AC3E}">
        <p14:creationId xmlns:p14="http://schemas.microsoft.com/office/powerpoint/2010/main" val="63443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New Roman" panose="02020603050405020304" pitchFamily="18" charset="0"/>
              </a:rPr>
              <a:t>For FY 2024 congress appropriated $</a:t>
            </a:r>
            <a:r>
              <a:rPr lang="en-US" sz="1200" dirty="0">
                <a:effectLst/>
                <a:latin typeface="Calibri" panose="020F0502020204030204" pitchFamily="34" charset="0"/>
                <a:ea typeface="Calibri" panose="020F0502020204030204" pitchFamily="34" charset="0"/>
              </a:rPr>
              <a:t>648 million for all three programs. That is a reduction from </a:t>
            </a:r>
            <a:r>
              <a:rPr kumimoji="0" lang="en-US" altLang="en-US" sz="1200" b="0" i="0" u="none" strike="noStrike" kern="1200" cap="none" spc="0" normalizeH="0" baseline="0" noProof="0" dirty="0">
                <a:ln>
                  <a:noFill/>
                </a:ln>
                <a:solidFill>
                  <a:srgbClr val="000000"/>
                </a:solidFill>
                <a:effectLst/>
                <a:uLnTx/>
                <a:uFillTx/>
                <a:latin typeface="Arial" charset="0"/>
                <a:ea typeface="ＭＳ Ｐゴシック" pitchFamily="-111" charset="-128"/>
              </a:rPr>
              <a:t>$720 million the program had for FY 2023.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dirty="0"/>
          </a:p>
        </p:txBody>
      </p:sp>
    </p:spTree>
    <p:extLst>
      <p:ext uri="{BB962C8B-B14F-4D97-AF65-F5344CB8AC3E}">
        <p14:creationId xmlns:p14="http://schemas.microsoft.com/office/powerpoint/2010/main" val="2309263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send monthly newsletters and various reminders and notifications. if you are not receiving one already, please sign up.</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38</a:t>
            </a:fld>
            <a:endParaRPr lang="en-US" dirty="0"/>
          </a:p>
        </p:txBody>
      </p:sp>
    </p:spTree>
    <p:extLst>
      <p:ext uri="{BB962C8B-B14F-4D97-AF65-F5344CB8AC3E}">
        <p14:creationId xmlns:p14="http://schemas.microsoft.com/office/powerpoint/2010/main" val="2218475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Thank you for attending this presentation.  We are happy to answer any questions you may have right now.</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documents that we mentioned during this presentation are available at our website including our webinar schedules.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any questions you can always reach out to our Help Desk.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39</a:t>
            </a:fld>
            <a:endParaRPr lang="en-US" dirty="0"/>
          </a:p>
        </p:txBody>
      </p:sp>
    </p:spTree>
    <p:extLst>
      <p:ext uri="{BB962C8B-B14F-4D97-AF65-F5344CB8AC3E}">
        <p14:creationId xmlns:p14="http://schemas.microsoft.com/office/powerpoint/2010/main" val="7872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dirty="0">
                <a:solidFill>
                  <a:prstClr val="black"/>
                </a:solidFill>
              </a:rPr>
              <a:t>We plan is to open AFG application period this fall, followed up by SAFER and FP&amp;S programs.</a:t>
            </a:r>
          </a:p>
          <a:p>
            <a:pPr lvl="0"/>
            <a:r>
              <a:rPr lang="en-US" altLang="en-US" dirty="0">
                <a:solidFill>
                  <a:prstClr val="black"/>
                </a:solidFill>
              </a:rPr>
              <a:t>The typical application process begins with the release of the Notice Of Funding Opportunity that will be posted on our website. </a:t>
            </a:r>
          </a:p>
          <a:p>
            <a:pPr lvl="0"/>
            <a:endParaRPr lang="en-US" altLang="en-US" dirty="0">
              <a:solidFill>
                <a:prstClr val="black"/>
              </a:solidFill>
            </a:endParaRPr>
          </a:p>
          <a:p>
            <a:pPr lvl="0"/>
            <a:r>
              <a:rPr lang="en-US" altLang="en-US" dirty="0">
                <a:solidFill>
                  <a:prstClr val="black"/>
                </a:solidFill>
              </a:rPr>
              <a:t>The application period is typically open for 30 days. All applications must be submitted via FEMA GO Portal.</a:t>
            </a:r>
          </a:p>
          <a:p>
            <a:pPr lvl="0"/>
            <a:endParaRPr lang="en-US" altLang="en-US" dirty="0">
              <a:solidFill>
                <a:prstClr val="black"/>
              </a:solidFill>
            </a:endParaRPr>
          </a:p>
          <a:p>
            <a:pPr lvl="0"/>
            <a:r>
              <a:rPr lang="en-US" altLang="en-US" dirty="0">
                <a:solidFill>
                  <a:prstClr val="black"/>
                </a:solidFill>
              </a:rPr>
              <a:t>Once applications are submitted: AFG and SAFER applications are subject to the electronic scoring where a computer compares various criteria, weighted questions and program priorities to the request. Important to note here is that FP&amp;S applications DO NOT undergo an electronic pre-score, they skip this step and go to Peer Review Panel.</a:t>
            </a:r>
          </a:p>
          <a:p>
            <a:pPr lvl="0"/>
            <a:endParaRPr lang="en-US" altLang="en-US" dirty="0">
              <a:solidFill>
                <a:prstClr val="black"/>
              </a:solidFill>
            </a:endParaRPr>
          </a:p>
          <a:p>
            <a:pPr lvl="0"/>
            <a:r>
              <a:rPr lang="en-US" altLang="en-US" dirty="0">
                <a:solidFill>
                  <a:prstClr val="black"/>
                </a:solidFill>
              </a:rPr>
              <a:t>AFG and SAFER applications that score well enough through the electronic score process will move on to the Peer Review where members of the fire service will read and score the applications. </a:t>
            </a:r>
          </a:p>
          <a:p>
            <a:pPr lvl="0"/>
            <a:endParaRPr lang="en-US" altLang="en-US" dirty="0">
              <a:solidFill>
                <a:prstClr val="black"/>
              </a:solidFill>
            </a:endParaRPr>
          </a:p>
          <a:p>
            <a:pPr lvl="0"/>
            <a:r>
              <a:rPr lang="en-US" altLang="en-US" dirty="0">
                <a:solidFill>
                  <a:prstClr val="black"/>
                </a:solidFill>
              </a:rPr>
              <a:t>For AFG and SAFER, the computer score will be averaged with the peer panel review score, which will provide the application’s final score. 
All applications in the fundable range will undergo technical review by FEMA staff and SME to ensure that the items are eligible, and the costs are reasonable and that the recipient is in good standing. 
Awards will be made based on score ranking from the highest until we run out of money.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dirty="0"/>
          </a:p>
        </p:txBody>
      </p:sp>
    </p:spTree>
    <p:extLst>
      <p:ext uri="{BB962C8B-B14F-4D97-AF65-F5344CB8AC3E}">
        <p14:creationId xmlns:p14="http://schemas.microsoft.com/office/powerpoint/2010/main" val="237645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dirty="0"/>
              <a:t>AS I mentioned earlier, each program has its own notice of funding opportunity or NOFO. This document provides a multitude of important information. Such as:</a:t>
            </a:r>
          </a:p>
          <a:p>
            <a:pPr marL="228600" indent="-228600" algn="l">
              <a:buFont typeface="+mj-lt"/>
              <a:buAutoNum type="arabicPeriod"/>
            </a:pPr>
            <a:r>
              <a:rPr lang="en-US" dirty="0"/>
              <a:t>Eligibility (who is eligible and who is not).</a:t>
            </a:r>
          </a:p>
          <a:p>
            <a:pPr marL="228600" indent="-228600" algn="l">
              <a:buFont typeface="+mj-lt"/>
              <a:buAutoNum type="arabicPeriod"/>
            </a:pPr>
            <a:r>
              <a:rPr lang="en-US" dirty="0"/>
              <a:t>Programmatic priorities, specifically what items are considered H or Medium or Low priority </a:t>
            </a:r>
          </a:p>
          <a:p>
            <a:pPr marL="228600" indent="-228600" algn="l">
              <a:buFont typeface="+mj-lt"/>
              <a:buAutoNum type="arabicPeriod"/>
            </a:pPr>
            <a:r>
              <a:rPr lang="en-US" dirty="0"/>
              <a:t>Cost share requirements
Application process and review process instructions</a:t>
            </a:r>
          </a:p>
          <a:p>
            <a:pPr marL="228600" indent="-228600" algn="l">
              <a:buFont typeface="+mj-lt"/>
              <a:buAutoNum type="arabicPeriod"/>
            </a:pPr>
            <a:r>
              <a:rPr lang="en-US" dirty="0"/>
              <a:t>And various other important information that all applicants should be aware of.</a:t>
            </a:r>
          </a:p>
          <a:p>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dirty="0"/>
          </a:p>
        </p:txBody>
      </p:sp>
    </p:spTree>
    <p:extLst>
      <p:ext uri="{BB962C8B-B14F-4D97-AF65-F5344CB8AC3E}">
        <p14:creationId xmlns:p14="http://schemas.microsoft.com/office/powerpoint/2010/main" val="801271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Times New Roman" panose="02020603050405020304" pitchFamily="18" charset="0"/>
              </a:rPr>
              <a:t>Speaking of priorities, </a:t>
            </a:r>
          </a:p>
          <a:p>
            <a:r>
              <a:rPr lang="en-US" sz="1200" b="0" i="0" u="none" strike="noStrike" baseline="0" dirty="0">
                <a:solidFill>
                  <a:srgbClr val="000000"/>
                </a:solidFill>
                <a:latin typeface="Times New Roman" panose="02020603050405020304" pitchFamily="18" charset="0"/>
              </a:rPr>
              <a:t>Funding priorities and criteria for all three programs is established by FEMA based on the recommendations from the Criteria Development Panel  (CDP). </a:t>
            </a:r>
          </a:p>
          <a:p>
            <a:r>
              <a:rPr lang="en-US" sz="1200" b="0" i="0" u="none" strike="noStrike" baseline="0" dirty="0">
                <a:solidFill>
                  <a:srgbClr val="000000"/>
                </a:solidFill>
                <a:latin typeface="Times New Roman" panose="02020603050405020304" pitchFamily="18" charset="0"/>
              </a:rPr>
              <a:t>Each year, FEMA meets with the 9 fire service organizations that you see on the slide to review program priorities.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addition, these 9 organizations and a few others (below) are responsible for providing peer reviewers for application reviews.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dirty="0"/>
          </a:p>
        </p:txBody>
      </p:sp>
    </p:spTree>
    <p:extLst>
      <p:ext uri="{BB962C8B-B14F-4D97-AF65-F5344CB8AC3E}">
        <p14:creationId xmlns:p14="http://schemas.microsoft.com/office/powerpoint/2010/main" val="160481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dirty="0"/>
          </a:p>
        </p:txBody>
      </p:sp>
    </p:spTree>
    <p:extLst>
      <p:ext uri="{BB962C8B-B14F-4D97-AF65-F5344CB8AC3E}">
        <p14:creationId xmlns:p14="http://schemas.microsoft.com/office/powerpoint/2010/main" val="74713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variety of helpful guidance tools located on our website. Please make sure to review them if you are interested in applying.</a:t>
            </a: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dirty="0"/>
          </a:p>
        </p:txBody>
      </p:sp>
    </p:spTree>
    <p:extLst>
      <p:ext uri="{BB962C8B-B14F-4D97-AF65-F5344CB8AC3E}">
        <p14:creationId xmlns:p14="http://schemas.microsoft.com/office/powerpoint/2010/main" val="287555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10 best practices.</a:t>
            </a:r>
          </a:p>
          <a:p>
            <a:endParaRPr lang="en-US" dirty="0"/>
          </a:p>
          <a:p>
            <a:pPr marL="453771" indent="-457200">
              <a:lnSpc>
                <a:spcPct val="100000"/>
              </a:lnSpc>
              <a:buFont typeface="+mj-lt"/>
              <a:buAutoNum type="arabicPeriod"/>
            </a:pPr>
            <a:r>
              <a:rPr lang="en-US" dirty="0"/>
              <a:t>Start preparing </a:t>
            </a:r>
            <a:r>
              <a:rPr lang="en-US" b="1" dirty="0"/>
              <a:t>now</a:t>
            </a:r>
            <a:endParaRPr lang="en-US" dirty="0"/>
          </a:p>
          <a:p>
            <a:pPr marL="453771" indent="-457200">
              <a:lnSpc>
                <a:spcPct val="100000"/>
              </a:lnSpc>
              <a:buFont typeface="+mj-lt"/>
              <a:buAutoNum type="arabicPeriod"/>
            </a:pPr>
            <a:r>
              <a:rPr lang="en-US" dirty="0"/>
              <a:t>Use the application checklist to gather as much information as possible in advance</a:t>
            </a:r>
          </a:p>
          <a:p>
            <a:pPr marL="453771" indent="-457200">
              <a:lnSpc>
                <a:spcPct val="100000"/>
              </a:lnSpc>
              <a:buFont typeface="+mj-lt"/>
              <a:buAutoNum type="arabicPeriod"/>
            </a:pPr>
            <a:r>
              <a:rPr lang="en-US" dirty="0"/>
              <a:t>Align your department’s risk assessment with the high funding priorities</a:t>
            </a:r>
          </a:p>
          <a:p>
            <a:pPr marL="453771" indent="-457200">
              <a:lnSpc>
                <a:spcPct val="100000"/>
              </a:lnSpc>
              <a:buFont typeface="+mj-lt"/>
              <a:buAutoNum type="arabicPeriod"/>
            </a:pPr>
            <a:r>
              <a:rPr lang="en-US" dirty="0"/>
              <a:t>Tell your department’s unique story – avoid vendor/ template/copying other organizations’ narratives</a:t>
            </a:r>
          </a:p>
          <a:p>
            <a:pPr marL="453771" indent="-457200">
              <a:lnSpc>
                <a:spcPct val="100000"/>
              </a:lnSpc>
              <a:buFont typeface="+mj-lt"/>
              <a:buAutoNum type="arabicPeriod"/>
            </a:pPr>
            <a:r>
              <a:rPr lang="en-US" dirty="0"/>
              <a:t>Read each question carefully, then answer</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dirty="0"/>
          </a:p>
        </p:txBody>
      </p:sp>
    </p:spTree>
    <p:extLst>
      <p:ext uri="{BB962C8B-B14F-4D97-AF65-F5344CB8AC3E}">
        <p14:creationId xmlns:p14="http://schemas.microsoft.com/office/powerpoint/2010/main" val="1223536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outdoor, yellow, man&#10;&#10;Description automatically generated">
            <a:extLst>
              <a:ext uri="{FF2B5EF4-FFF2-40B4-BE49-F238E27FC236}">
                <a16:creationId xmlns:a16="http://schemas.microsoft.com/office/drawing/2014/main" id="{103784DB-7883-5244-88A2-E8E7BBEA94A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7698"/>
                    </a14:imgEffect>
                    <a14:imgEffect>
                      <a14:saturation sat="57000"/>
                    </a14:imgEffect>
                    <a14:imgEffect>
                      <a14:brightnessContrast contrast="27000"/>
                    </a14:imgEffect>
                  </a14:imgLayer>
                </a14:imgProps>
              </a:ext>
            </a:extLst>
          </a:blip>
          <a:srcRect l="6354" t="-1" r="14906" b="33629"/>
          <a:stretch/>
        </p:blipFill>
        <p:spPr>
          <a:xfrm>
            <a:off x="-1" y="-3"/>
            <a:ext cx="12191999" cy="6858003"/>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3"/>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Fire Grants Programs</a:t>
            </a:r>
            <a:endParaRPr lang="en-US" dirty="0"/>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o Da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0"/>
            <a:ext cx="8183880" cy="416378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5800"/>
            <a:ext cx="6126480" cy="18288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106397"/>
            <a:ext cx="6126481" cy="365760"/>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7498080" y="685801"/>
            <a:ext cx="4693920" cy="5486399"/>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812229"/>
            <a:ext cx="27432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826A3CF-6378-FF4F-D78D-77EE55193563}"/>
              </a:ext>
            </a:extLst>
          </p:cNvPr>
          <p:cNvPicPr>
            <a:picLocks noChangeAspect="1"/>
          </p:cNvPicPr>
          <p:nvPr userDrawn="1"/>
        </p:nvPicPr>
        <p:blipFill>
          <a:blip r:embed="rId2"/>
          <a:stretch>
            <a:fillRect/>
          </a:stretch>
        </p:blipFill>
        <p:spPr>
          <a:xfrm>
            <a:off x="676801" y="5098903"/>
            <a:ext cx="3018281" cy="1073297"/>
          </a:xfrm>
          <a:prstGeom prst="rect">
            <a:avLst/>
          </a:prstGeom>
        </p:spPr>
      </p:pic>
    </p:spTree>
    <p:extLst>
      <p:ext uri="{BB962C8B-B14F-4D97-AF65-F5344CB8AC3E}">
        <p14:creationId xmlns:p14="http://schemas.microsoft.com/office/powerpoint/2010/main" val="408142982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1"/>
            <a:ext cx="12192000" cy="4870302"/>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9726"/>
            <a:ext cx="10820400" cy="13716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94227" y="2712968"/>
            <a:ext cx="7223760" cy="1054958"/>
          </a:xfrm>
          <a:prstGeom prst="rect">
            <a:avLst/>
          </a:prstGeom>
        </p:spPr>
        <p:txBody>
          <a:bodyPr anchor="t">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659336" y="3995989"/>
            <a:ext cx="10846864" cy="2862012"/>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423949"/>
            <a:ext cx="18288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1667DBA-FBEA-7959-FAA1-D0BB2747A1CC}"/>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13B5834C-6435-483F-081E-02E064B77AD8}"/>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pic>
        <p:nvPicPr>
          <p:cNvPr id="4" name="Picture 3" descr="A picture containing qr code&#10;&#10;Description automatically generated">
            <a:extLst>
              <a:ext uri="{FF2B5EF4-FFF2-40B4-BE49-F238E27FC236}">
                <a16:creationId xmlns:a16="http://schemas.microsoft.com/office/drawing/2014/main" id="{C4D9BBB3-A86F-C01D-ADEE-78B66A8D197F}"/>
              </a:ext>
            </a:extLst>
          </p:cNvPr>
          <p:cNvPicPr>
            <a:picLocks noChangeAspect="1"/>
          </p:cNvPicPr>
          <p:nvPr userDrawn="1"/>
        </p:nvPicPr>
        <p:blipFill>
          <a:blip r:embed="rId2"/>
          <a:stretch>
            <a:fillRect/>
          </a:stretch>
        </p:blipFill>
        <p:spPr>
          <a:xfrm>
            <a:off x="8180352" y="2659734"/>
            <a:ext cx="3317421" cy="1174497"/>
          </a:xfrm>
          <a:prstGeom prst="rect">
            <a:avLst/>
          </a:prstGeom>
        </p:spPr>
      </p:pic>
    </p:spTree>
    <p:extLst>
      <p:ext uri="{BB962C8B-B14F-4D97-AF65-F5344CB8AC3E}">
        <p14:creationId xmlns:p14="http://schemas.microsoft.com/office/powerpoint/2010/main" val="25916188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E90AA-96A8-C546-B6C2-70A0D623F69E}"/>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2192"/>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240120091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3CFB9-A605-D73C-14F7-65B35DE9543E}"/>
              </a:ext>
            </a:extLst>
          </p:cNvPr>
          <p:cNvSpPr/>
          <p:nvPr userDrawn="1"/>
        </p:nvSpPr>
        <p:spPr>
          <a:xfrm>
            <a:off x="-1" y="0"/>
            <a:ext cx="4165007" cy="685800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16A167-4DCB-7FD2-1779-D0201BBCE711}"/>
              </a:ext>
            </a:extLst>
          </p:cNvPr>
          <p:cNvSpPr>
            <a:spLocks noGrp="1"/>
          </p:cNvSpPr>
          <p:nvPr>
            <p:ph type="sldNum" sz="quarter" idx="12"/>
          </p:nvPr>
        </p:nvSpPr>
        <p:spPr>
          <a:xfrm>
            <a:off x="10591798" y="406500"/>
            <a:ext cx="914403" cy="274320"/>
          </a:xfrm>
          <a:prstGeom prst="rect">
            <a:avLst/>
          </a:prstGeom>
        </p:spPr>
        <p:txBody>
          <a:bodyPr/>
          <a:lstStyle>
            <a:lvl1pPr>
              <a:defRPr sz="1200">
                <a:solidFill>
                  <a:schemeClr val="bg1"/>
                </a:solidFill>
              </a:defRPr>
            </a:lvl1pPr>
          </a:lstStyle>
          <a:p>
            <a:pPr algn="r"/>
            <a:fld id="{8FCC257D-A786-9244-9E17-CE618C8B9275}" type="slidenum">
              <a:rPr lang="en-US" smtClean="0"/>
              <a:pPr algn="r"/>
              <a:t>‹#›</a:t>
            </a:fld>
            <a:endParaRPr lang="en-US"/>
          </a:p>
        </p:txBody>
      </p:sp>
      <p:sp>
        <p:nvSpPr>
          <p:cNvPr id="7" name="Footer Placeholder 4">
            <a:extLst>
              <a:ext uri="{FF2B5EF4-FFF2-40B4-BE49-F238E27FC236}">
                <a16:creationId xmlns:a16="http://schemas.microsoft.com/office/drawing/2014/main" id="{BD491A14-A21F-5CB0-5548-0BCAEA712490}"/>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13" name="Footer Placeholder 4">
            <a:extLst>
              <a:ext uri="{FF2B5EF4-FFF2-40B4-BE49-F238E27FC236}">
                <a16:creationId xmlns:a16="http://schemas.microsoft.com/office/drawing/2014/main" id="{3B90E6E7-8126-4EC3-7421-A11B87CF614D}"/>
              </a:ext>
            </a:extLst>
          </p:cNvPr>
          <p:cNvSpPr txBox="1">
            <a:spLocks/>
          </p:cNvSpPr>
          <p:nvPr userDrawn="1"/>
        </p:nvSpPr>
        <p:spPr>
          <a:xfrm>
            <a:off x="683237" y="6177180"/>
            <a:ext cx="3840481"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4" name="Slide Number Placeholder 5">
            <a:extLst>
              <a:ext uri="{FF2B5EF4-FFF2-40B4-BE49-F238E27FC236}">
                <a16:creationId xmlns:a16="http://schemas.microsoft.com/office/drawing/2014/main" id="{EFC3DFAA-635A-5426-C250-E4FBD1CFE1EF}"/>
              </a:ext>
            </a:extLst>
          </p:cNvPr>
          <p:cNvSpPr txBox="1">
            <a:spLocks/>
          </p:cNvSpPr>
          <p:nvPr userDrawn="1"/>
        </p:nvSpPr>
        <p:spPr>
          <a:xfrm>
            <a:off x="10591797" y="6177180"/>
            <a:ext cx="914404"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15" name="Straight Connector 14">
            <a:extLst>
              <a:ext uri="{FF2B5EF4-FFF2-40B4-BE49-F238E27FC236}">
                <a16:creationId xmlns:a16="http://schemas.microsoft.com/office/drawing/2014/main" id="{673D7143-B41A-9EBF-F743-B49CE0C0915D}"/>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16" name="Rectangle 15">
            <a:extLst>
              <a:ext uri="{FF2B5EF4-FFF2-40B4-BE49-F238E27FC236}">
                <a16:creationId xmlns:a16="http://schemas.microsoft.com/office/drawing/2014/main" id="{F315C4A2-142A-0F7E-6AC7-7EFBEB574A50}"/>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19358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8B3BF6FD-FB50-1812-1828-BCE551E33CDE}"/>
              </a:ext>
            </a:extLst>
          </p:cNvPr>
          <p:cNvSpPr/>
          <p:nvPr userDrawn="1"/>
        </p:nvSpPr>
        <p:spPr>
          <a:xfrm>
            <a:off x="-1" y="0"/>
            <a:ext cx="4165007" cy="6858000"/>
          </a:xfrm>
          <a:prstGeom prst="rect">
            <a:avLst/>
          </a:prstGeom>
          <a:solidFill>
            <a:srgbClr val="003D67">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4640"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18" name="Title 2">
            <a:extLst>
              <a:ext uri="{FF2B5EF4-FFF2-40B4-BE49-F238E27FC236}">
                <a16:creationId xmlns:a16="http://schemas.microsoft.com/office/drawing/2014/main" id="{3FC437A4-3281-B48A-FF6B-262D67E6C901}"/>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 + IMAGE</a:t>
            </a:r>
          </a:p>
        </p:txBody>
      </p:sp>
      <p:sp>
        <p:nvSpPr>
          <p:cNvPr id="19" name="Text Placeholder 5">
            <a:extLst>
              <a:ext uri="{FF2B5EF4-FFF2-40B4-BE49-F238E27FC236}">
                <a16:creationId xmlns:a16="http://schemas.microsoft.com/office/drawing/2014/main" id="{BD25E123-4327-CE59-C051-1830C80A4647}"/>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21" name="Rectangle 20">
            <a:extLst>
              <a:ext uri="{FF2B5EF4-FFF2-40B4-BE49-F238E27FC236}">
                <a16:creationId xmlns:a16="http://schemas.microsoft.com/office/drawing/2014/main" id="{F00DAE1C-8422-100D-773A-625642456239}"/>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953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F1F52D-DB4C-7045-E5EB-C712DBEFE8E8}"/>
              </a:ext>
            </a:extLst>
          </p:cNvPr>
          <p:cNvSpPr/>
          <p:nvPr userDrawn="1"/>
        </p:nvSpPr>
        <p:spPr>
          <a:xfrm>
            <a:off x="0" y="0"/>
            <a:ext cx="12192000" cy="5969151"/>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3D67"/>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3D67"/>
                </a:solidFill>
              </a:rPr>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80B46D4C-CE88-FDFC-3BAD-F63125179D34}"/>
              </a:ext>
            </a:extLst>
          </p:cNvPr>
          <p:cNvSpPr>
            <a:spLocks noGrp="1"/>
          </p:cNvSpPr>
          <p:nvPr>
            <p:ph type="title" hasCustomPrompt="1"/>
          </p:nvPr>
        </p:nvSpPr>
        <p:spPr>
          <a:xfrm>
            <a:off x="683238" y="1023720"/>
            <a:ext cx="10822962" cy="4034691"/>
          </a:xfrm>
          <a:prstGeom prst="rect">
            <a:avLst/>
          </a:prstGeom>
        </p:spPr>
        <p:txBody>
          <a:bodyPr>
            <a:noAutofit/>
          </a:bodyPr>
          <a:lstStyle>
            <a:lvl1pPr>
              <a:lnSpc>
                <a:spcPts val="4000"/>
              </a:lnSpc>
              <a:defRPr sz="2800" b="0">
                <a:solidFill>
                  <a:srgbClr val="003D67"/>
                </a:solidFill>
                <a:latin typeface="+mj-lt"/>
                <a:cs typeface="Arial"/>
              </a:defRPr>
            </a:lvl1pPr>
          </a:lstStyle>
          <a:p>
            <a:r>
              <a:rPr lang="en-US"/>
              <a:t>Quote Goes Here</a:t>
            </a:r>
            <a:br>
              <a:rPr lang="en-US"/>
            </a:b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aliquipvel</a:t>
            </a:r>
            <a:r>
              <a:rPr lang="en-US"/>
              <a:t> illum dolore  fac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p>
        </p:txBody>
      </p:sp>
      <p:sp>
        <p:nvSpPr>
          <p:cNvPr id="11" name="Text Placeholder 5">
            <a:extLst>
              <a:ext uri="{FF2B5EF4-FFF2-40B4-BE49-F238E27FC236}">
                <a16:creationId xmlns:a16="http://schemas.microsoft.com/office/drawing/2014/main" id="{8F489992-8A9B-4235-C76D-D017C463935D}"/>
              </a:ext>
            </a:extLst>
          </p:cNvPr>
          <p:cNvSpPr>
            <a:spLocks noGrp="1"/>
          </p:cNvSpPr>
          <p:nvPr>
            <p:ph type="body" sz="quarter" idx="10" hasCustomPrompt="1"/>
          </p:nvPr>
        </p:nvSpPr>
        <p:spPr>
          <a:xfrm>
            <a:off x="683238" y="5197859"/>
            <a:ext cx="10822962" cy="359912"/>
          </a:xfrm>
          <a:prstGeom prst="rect">
            <a:avLst/>
          </a:prstGeom>
        </p:spPr>
        <p:txBody>
          <a:bodyPr>
            <a:noAutofit/>
          </a:bodyPr>
          <a:lstStyle>
            <a:lvl1pPr marL="0" indent="0" algn="r">
              <a:buNone/>
              <a:defRPr sz="2000">
                <a:solidFill>
                  <a:srgbClr val="003D67"/>
                </a:solidFill>
                <a:latin typeface="+mn-lt"/>
                <a:cs typeface="Arial"/>
              </a:defRPr>
            </a:lvl1pPr>
          </a:lstStyle>
          <a:p>
            <a:pPr lvl="0"/>
            <a:r>
              <a:rPr lang="en-US"/>
              <a:t>Name Goes Here</a:t>
            </a:r>
          </a:p>
        </p:txBody>
      </p:sp>
      <p:sp>
        <p:nvSpPr>
          <p:cNvPr id="12" name="Rectangle 11">
            <a:extLst>
              <a:ext uri="{FF2B5EF4-FFF2-40B4-BE49-F238E27FC236}">
                <a16:creationId xmlns:a16="http://schemas.microsoft.com/office/drawing/2014/main" id="{4C9DA7EC-7A43-92C6-6264-D14C31AA172D}"/>
              </a:ext>
            </a:extLst>
          </p:cNvPr>
          <p:cNvSpPr/>
          <p:nvPr userDrawn="1"/>
        </p:nvSpPr>
        <p:spPr>
          <a:xfrm>
            <a:off x="-2562" y="1023720"/>
            <a:ext cx="228600" cy="41148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2524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AC7BAD-7820-55D5-D6AD-078844BA9F6E}"/>
              </a:ext>
            </a:extLst>
          </p:cNvPr>
          <p:cNvSpPr/>
          <p:nvPr userDrawn="1"/>
        </p:nvSpPr>
        <p:spPr>
          <a:xfrm>
            <a:off x="0" y="0"/>
            <a:ext cx="12192000" cy="160029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6"/>
            <a:ext cx="10822962" cy="457200"/>
          </a:xfrm>
          <a:prstGeom prst="rect">
            <a:avLst/>
          </a:prstGeom>
        </p:spPr>
        <p:txBody>
          <a:bodyPr anchor="ctr"/>
          <a:lstStyle>
            <a:lvl1pPr>
              <a:lnSpc>
                <a:spcPts val="4400"/>
              </a:lnSpc>
              <a:defRPr sz="3600">
                <a:solidFill>
                  <a:schemeClr val="bg1"/>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Fire Grants Programs</a:t>
            </a:r>
            <a:endParaRPr lang="en-US" dirty="0"/>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1818045"/>
            <a:ext cx="10828338" cy="4141385"/>
          </a:xfrm>
          <a:prstGeom prst="rect">
            <a:avLst/>
          </a:prstGeom>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
        <p:nvSpPr>
          <p:cNvPr id="26" name="Rectangle 25">
            <a:extLst>
              <a:ext uri="{FF2B5EF4-FFF2-40B4-BE49-F238E27FC236}">
                <a16:creationId xmlns:a16="http://schemas.microsoft.com/office/drawing/2014/main" id="{D45A9768-47B8-7F5A-2E8C-1D8C598A0CC5}"/>
              </a:ext>
            </a:extLst>
          </p:cNvPr>
          <p:cNvSpPr/>
          <p:nvPr userDrawn="1"/>
        </p:nvSpPr>
        <p:spPr>
          <a:xfrm rot="16200000">
            <a:off x="11346177" y="845915"/>
            <a:ext cx="91440" cy="16002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3406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Line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41B45-1DEB-A79E-827B-BA5F1B92283F}"/>
              </a:ext>
            </a:extLst>
          </p:cNvPr>
          <p:cNvSpPr/>
          <p:nvPr userDrawn="1"/>
        </p:nvSpPr>
        <p:spPr>
          <a:xfrm>
            <a:off x="0" y="0"/>
            <a:ext cx="12192000" cy="2178423"/>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5"/>
            <a:ext cx="10822962" cy="914400"/>
          </a:xfrm>
          <a:prstGeom prst="rect">
            <a:avLst/>
          </a:prstGeom>
        </p:spPr>
        <p:txBody>
          <a:bodyPr anchor="ctr"/>
          <a:lstStyle>
            <a:lvl1pPr>
              <a:lnSpc>
                <a:spcPts val="4400"/>
              </a:lnSpc>
              <a:defRPr sz="3200">
                <a:solidFill>
                  <a:schemeClr val="bg1"/>
                </a:solidFill>
                <a:latin typeface="Franklin Gothic Heavy" panose="020B0903020102020204" pitchFamily="34" charset="0"/>
              </a:defRPr>
            </a:lvl1pPr>
          </a:lstStyle>
          <a:p>
            <a:r>
              <a:rPr lang="en-US"/>
              <a:t>TWO LINE TITLE</a:t>
            </a:r>
            <a:br>
              <a:rPr lang="en-US"/>
            </a:br>
            <a:r>
              <a:rPr lang="en-US"/>
              <a:t>USE THIS LAYOUT </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2412098"/>
            <a:ext cx="10828338" cy="3547332"/>
          </a:xfrm>
          <a:prstGeom prst="rect">
            <a:avLst/>
          </a:prstGeom>
        </p:spPr>
        <p:txBody>
          <a:bodyPr/>
          <a:lstStyle>
            <a:lvl1pPr marL="0" inden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Tree>
    <p:extLst>
      <p:ext uri="{BB962C8B-B14F-4D97-AF65-F5344CB8AC3E}">
        <p14:creationId xmlns:p14="http://schemas.microsoft.com/office/powerpoint/2010/main" val="2562521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p:nvPr>
        </p:nvSpPr>
        <p:spPr>
          <a:xfrm>
            <a:off x="5431699" y="1380966"/>
            <a:ext cx="6559175" cy="4562835"/>
          </a:xfrm>
          <a:prstGeom prst="rect">
            <a:avLst/>
          </a:prstGeom>
        </p:spPr>
        <p:txBody>
          <a:bodyPr vert="horz" lIns="91440" tIns="45720" rIns="91440" bIns="45720" rtlCol="0">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TABLE OF </a:t>
            </a:r>
            <a:br>
              <a:rPr lang="en-US"/>
            </a:br>
            <a:r>
              <a:rPr lang="en-US"/>
              <a:t>CONTENT</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64352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hoto w/ Caption,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2562" y="5029200"/>
            <a:ext cx="12194561" cy="182879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5431699" y="1138021"/>
            <a:ext cx="6074501" cy="3662780"/>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83238" y="2281021"/>
            <a:ext cx="4526937"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252B19-3E39-F109-516A-01A2CF3F94F8}"/>
              </a:ext>
            </a:extLst>
          </p:cNvPr>
          <p:cNvSpPr>
            <a:spLocks noGrp="1"/>
          </p:cNvSpPr>
          <p:nvPr>
            <p:ph idx="14" hasCustomPrompt="1"/>
          </p:nvPr>
        </p:nvSpPr>
        <p:spPr>
          <a:xfrm>
            <a:off x="5431699" y="5258001"/>
            <a:ext cx="6074501" cy="685597"/>
          </a:xfrm>
          <a:prstGeom prst="rect">
            <a:avLst/>
          </a:prstGeom>
        </p:spPr>
        <p:txBody>
          <a:bodyPr vert="horz" lIns="91440" tIns="45720" rIns="91440" bIns="45720" rtlCol="0">
            <a:normAutofit/>
          </a:bodyPr>
          <a:lstStyle>
            <a:lvl1pPr marL="0" indent="0">
              <a:buNone/>
              <a:defRPr sz="1400">
                <a:solidFill>
                  <a:schemeClr val="bg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Photo Caption goes here</a:t>
            </a:r>
          </a:p>
        </p:txBody>
      </p:sp>
    </p:spTree>
    <p:extLst>
      <p:ext uri="{BB962C8B-B14F-4D97-AF65-F5344CB8AC3E}">
        <p14:creationId xmlns:p14="http://schemas.microsoft.com/office/powerpoint/2010/main" val="250244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83238" y="2286315"/>
            <a:ext cx="6013397" cy="3479789"/>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29358"/>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923219" y="1129358"/>
            <a:ext cx="5268782" cy="4636745"/>
          </a:xfrm>
          <a:prstGeom prst="rect">
            <a:avLst/>
          </a:prstGeom>
          <a:solidFill>
            <a:srgbClr val="EDEEEE"/>
          </a:solidFill>
        </p:spPr>
        <p:txBody>
          <a:bodyPr/>
          <a:lstStyle>
            <a:lvl1pPr>
              <a:defRPr sz="1800"/>
            </a:lvl1pPr>
          </a:lstStyle>
          <a:p>
            <a:endParaRPr lang="en-US"/>
          </a:p>
        </p:txBody>
      </p:sp>
    </p:spTree>
    <p:extLst>
      <p:ext uri="{BB962C8B-B14F-4D97-AF65-F5344CB8AC3E}">
        <p14:creationId xmlns:p14="http://schemas.microsoft.com/office/powerpoint/2010/main" val="4317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925236" y="1138021"/>
            <a:ext cx="4580963" cy="4831128"/>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6593" y="1369905"/>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83238" y="1138020"/>
            <a:ext cx="6016752"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4" name="Content Placeholder 3">
            <a:extLst>
              <a:ext uri="{FF2B5EF4-FFF2-40B4-BE49-F238E27FC236}">
                <a16:creationId xmlns:a16="http://schemas.microsoft.com/office/drawing/2014/main" id="{41AA1075-1A33-D11B-9DDA-495E686C0B6B}"/>
              </a:ext>
            </a:extLst>
          </p:cNvPr>
          <p:cNvSpPr>
            <a:spLocks noGrp="1"/>
          </p:cNvSpPr>
          <p:nvPr>
            <p:ph sz="quarter" idx="13"/>
          </p:nvPr>
        </p:nvSpPr>
        <p:spPr>
          <a:xfrm>
            <a:off x="682625" y="2512906"/>
            <a:ext cx="6013450" cy="345624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02474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Content-2">
    <p:spTree>
      <p:nvGrpSpPr>
        <p:cNvPr id="1" name=""/>
        <p:cNvGrpSpPr/>
        <p:nvPr/>
      </p:nvGrpSpPr>
      <p:grpSpPr>
        <a:xfrm>
          <a:off x="0" y="0"/>
          <a:ext cx="0" cy="0"/>
          <a:chOff x="0" y="0"/>
          <a:chExt cx="0" cy="0"/>
        </a:xfrm>
      </p:grpSpPr>
      <p:sp>
        <p:nvSpPr>
          <p:cNvPr id="8" name="Text Placeholder 2"/>
          <p:cNvSpPr>
            <a:spLocks noGrp="1"/>
          </p:cNvSpPr>
          <p:nvPr>
            <p:ph idx="1"/>
          </p:nvPr>
        </p:nvSpPr>
        <p:spPr>
          <a:xfrm>
            <a:off x="5320552" y="2052419"/>
            <a:ext cx="6185647" cy="3916725"/>
          </a:xfrm>
          <a:prstGeom prst="rect">
            <a:avLst/>
          </a:prstGeom>
        </p:spPr>
        <p:txBody>
          <a:bodyPr vert="horz" lIns="91440" tIns="45720" rIns="91440" bIns="45720" rtlCol="0">
            <a:normAutofit/>
          </a:bodyPr>
          <a:lstStyle>
            <a:lvl1pPr marL="0" indent="0">
              <a:lnSpc>
                <a:spcPct val="100000"/>
              </a:lnSpc>
              <a:buNone/>
              <a:defRPr sz="1800">
                <a:solidFill>
                  <a:schemeClr val="tx1"/>
                </a:solidFill>
              </a:defRPr>
            </a:lvl1pPr>
            <a:lvl2pPr marL="457200" indent="0">
              <a:lnSpc>
                <a:spcPct val="100000"/>
              </a:lnSpc>
              <a:buNone/>
              <a:defRPr sz="1800">
                <a:solidFill>
                  <a:schemeClr val="tx1"/>
                </a:solidFill>
              </a:defRPr>
            </a:lvl2pPr>
            <a:lvl3pPr marL="914400" indent="0">
              <a:lnSpc>
                <a:spcPct val="100000"/>
              </a:lnSpc>
              <a:buNone/>
              <a:defRPr sz="18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5320552" y="1383398"/>
            <a:ext cx="6185647" cy="457200"/>
          </a:xfrm>
          <a:prstGeom prst="rect">
            <a:avLst/>
          </a:prstGeom>
        </p:spPr>
        <p:txBody>
          <a:bodyPr anchor="ctr"/>
          <a:lstStyle>
            <a:lvl1pP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5323318" y="1138020"/>
            <a:ext cx="6182882" cy="228600"/>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3" name="Rectangle 2">
            <a:extLst>
              <a:ext uri="{FF2B5EF4-FFF2-40B4-BE49-F238E27FC236}">
                <a16:creationId xmlns:a16="http://schemas.microsoft.com/office/drawing/2014/main" id="{9FB85B6D-0B9C-8C4F-1713-1951698D2844}"/>
              </a:ext>
            </a:extLst>
          </p:cNvPr>
          <p:cNvSpPr/>
          <p:nvPr userDrawn="1"/>
        </p:nvSpPr>
        <p:spPr>
          <a:xfrm>
            <a:off x="-1" y="2649070"/>
            <a:ext cx="5091953" cy="332007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Picture Placeholder 15">
            <a:extLst>
              <a:ext uri="{FF2B5EF4-FFF2-40B4-BE49-F238E27FC236}">
                <a16:creationId xmlns:a16="http://schemas.microsoft.com/office/drawing/2014/main" id="{1BAE0020-C71C-4423-50AE-6FD966F514EF}"/>
              </a:ext>
            </a:extLst>
          </p:cNvPr>
          <p:cNvSpPr>
            <a:spLocks noGrp="1"/>
          </p:cNvSpPr>
          <p:nvPr>
            <p:ph type="pic" sz="quarter" idx="13"/>
          </p:nvPr>
        </p:nvSpPr>
        <p:spPr>
          <a:xfrm>
            <a:off x="683238" y="1138020"/>
            <a:ext cx="3713949" cy="4145327"/>
          </a:xfrm>
          <a:prstGeom prst="rect">
            <a:avLst/>
          </a:prstGeom>
          <a:solidFill>
            <a:srgbClr val="EDEEEE"/>
          </a:solidFill>
        </p:spPr>
        <p:txBody>
          <a:bodyPr/>
          <a:lstStyle/>
          <a:p>
            <a:endParaRPr lang="en-US"/>
          </a:p>
        </p:txBody>
      </p:sp>
    </p:spTree>
    <p:extLst>
      <p:ext uri="{BB962C8B-B14F-4D97-AF65-F5344CB8AC3E}">
        <p14:creationId xmlns:p14="http://schemas.microsoft.com/office/powerpoint/2010/main" val="2717350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Three Se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C72B96-D07C-C69A-8B31-012039E01E84}"/>
              </a:ext>
            </a:extLst>
          </p:cNvPr>
          <p:cNvSpPr/>
          <p:nvPr userDrawn="1"/>
        </p:nvSpPr>
        <p:spPr>
          <a:xfrm>
            <a:off x="697847"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97847" y="1383398"/>
            <a:ext cx="10863304"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646748"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97847" y="1138020"/>
            <a:ext cx="10863304"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Subtitle</a:t>
            </a:r>
          </a:p>
        </p:txBody>
      </p: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1817514"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4" name="Text Placeholder 23">
            <a:extLst>
              <a:ext uri="{FF2B5EF4-FFF2-40B4-BE49-F238E27FC236}">
                <a16:creationId xmlns:a16="http://schemas.microsoft.com/office/drawing/2014/main" id="{D8BAF6D0-43E7-5F2D-A562-449C90307F8B}"/>
              </a:ext>
            </a:extLst>
          </p:cNvPr>
          <p:cNvSpPr>
            <a:spLocks noGrp="1"/>
          </p:cNvSpPr>
          <p:nvPr>
            <p:ph type="body" sz="quarter" idx="17"/>
          </p:nvPr>
        </p:nvSpPr>
        <p:spPr>
          <a:xfrm>
            <a:off x="926448"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5" name="Rectangle 24">
            <a:extLst>
              <a:ext uri="{FF2B5EF4-FFF2-40B4-BE49-F238E27FC236}">
                <a16:creationId xmlns:a16="http://schemas.microsoft.com/office/drawing/2014/main" id="{F560C553-E9DF-DC68-F0D3-619517FC7397}"/>
              </a:ext>
            </a:extLst>
          </p:cNvPr>
          <p:cNvSpPr/>
          <p:nvPr userDrawn="1"/>
        </p:nvSpPr>
        <p:spPr>
          <a:xfrm>
            <a:off x="4595834"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Picture Placeholder 21">
            <a:extLst>
              <a:ext uri="{FF2B5EF4-FFF2-40B4-BE49-F238E27FC236}">
                <a16:creationId xmlns:a16="http://schemas.microsoft.com/office/drawing/2014/main" id="{76676052-DFD7-1F40-A4EE-3A185ECFB3F9}"/>
              </a:ext>
            </a:extLst>
          </p:cNvPr>
          <p:cNvSpPr>
            <a:spLocks noGrp="1"/>
          </p:cNvSpPr>
          <p:nvPr>
            <p:ph type="pic" sz="quarter" idx="18"/>
          </p:nvPr>
        </p:nvSpPr>
        <p:spPr>
          <a:xfrm>
            <a:off x="5809458"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7" name="Text Placeholder 23">
            <a:extLst>
              <a:ext uri="{FF2B5EF4-FFF2-40B4-BE49-F238E27FC236}">
                <a16:creationId xmlns:a16="http://schemas.microsoft.com/office/drawing/2014/main" id="{FC3F8B39-51CD-8CCF-5ACC-2E53188A61DF}"/>
              </a:ext>
            </a:extLst>
          </p:cNvPr>
          <p:cNvSpPr>
            <a:spLocks noGrp="1"/>
          </p:cNvSpPr>
          <p:nvPr>
            <p:ph type="body" sz="quarter" idx="19"/>
          </p:nvPr>
        </p:nvSpPr>
        <p:spPr>
          <a:xfrm>
            <a:off x="4827749"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8" name="Rectangle 27">
            <a:extLst>
              <a:ext uri="{FF2B5EF4-FFF2-40B4-BE49-F238E27FC236}">
                <a16:creationId xmlns:a16="http://schemas.microsoft.com/office/drawing/2014/main" id="{6462456F-D0C7-46F5-32BD-A6909740B1A6}"/>
              </a:ext>
            </a:extLst>
          </p:cNvPr>
          <p:cNvSpPr/>
          <p:nvPr userDrawn="1"/>
        </p:nvSpPr>
        <p:spPr>
          <a:xfrm>
            <a:off x="8493822"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Picture Placeholder 21">
            <a:extLst>
              <a:ext uri="{FF2B5EF4-FFF2-40B4-BE49-F238E27FC236}">
                <a16:creationId xmlns:a16="http://schemas.microsoft.com/office/drawing/2014/main" id="{C8D0B3B9-1485-E8E8-F419-A661ED9C0A34}"/>
              </a:ext>
            </a:extLst>
          </p:cNvPr>
          <p:cNvSpPr>
            <a:spLocks noGrp="1"/>
          </p:cNvSpPr>
          <p:nvPr>
            <p:ph type="pic" sz="quarter" idx="20"/>
          </p:nvPr>
        </p:nvSpPr>
        <p:spPr>
          <a:xfrm>
            <a:off x="9613489"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30" name="Text Placeholder 23">
            <a:extLst>
              <a:ext uri="{FF2B5EF4-FFF2-40B4-BE49-F238E27FC236}">
                <a16:creationId xmlns:a16="http://schemas.microsoft.com/office/drawing/2014/main" id="{69AB90A2-5602-D07B-7294-49D8892C2678}"/>
              </a:ext>
            </a:extLst>
          </p:cNvPr>
          <p:cNvSpPr>
            <a:spLocks noGrp="1"/>
          </p:cNvSpPr>
          <p:nvPr>
            <p:ph type="body" sz="quarter" idx="21"/>
          </p:nvPr>
        </p:nvSpPr>
        <p:spPr>
          <a:xfrm>
            <a:off x="8722423"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3" name="Straight Connector 2">
            <a:extLst>
              <a:ext uri="{FF2B5EF4-FFF2-40B4-BE49-F238E27FC236}">
                <a16:creationId xmlns:a16="http://schemas.microsoft.com/office/drawing/2014/main" id="{B807038D-72AC-289E-DC13-17934DF43AFD}"/>
              </a:ext>
            </a:extLst>
          </p:cNvPr>
          <p:cNvCxnSpPr/>
          <p:nvPr userDrawn="1"/>
        </p:nvCxnSpPr>
        <p:spPr>
          <a:xfrm>
            <a:off x="4724400" y="2097231"/>
            <a:ext cx="2743200" cy="0"/>
          </a:xfrm>
          <a:prstGeom prst="line">
            <a:avLst/>
          </a:prstGeom>
          <a:ln w="76200">
            <a:solidFill>
              <a:srgbClr val="D24B62"/>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172E2BA8-7D7E-58AE-3A59-D1CEE0C58CDF}"/>
              </a:ext>
            </a:extLst>
          </p:cNvPr>
          <p:cNvSpPr/>
          <p:nvPr userDrawn="1"/>
        </p:nvSpPr>
        <p:spPr>
          <a:xfrm>
            <a:off x="628918"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B0025E3-18F5-E88B-67D5-1A8E1A1BE41E}"/>
              </a:ext>
            </a:extLst>
          </p:cNvPr>
          <p:cNvSpPr/>
          <p:nvPr userDrawn="1"/>
        </p:nvSpPr>
        <p:spPr>
          <a:xfrm>
            <a:off x="4546800"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F8A215D-436C-E2BE-2BA1-22F62D160360}"/>
              </a:ext>
            </a:extLst>
          </p:cNvPr>
          <p:cNvSpPr/>
          <p:nvPr userDrawn="1"/>
        </p:nvSpPr>
        <p:spPr>
          <a:xfrm>
            <a:off x="8441474"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1502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Three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0C9287-294F-4AE0-ED4B-B75EA839A03F}"/>
              </a:ext>
            </a:extLst>
          </p:cNvPr>
          <p:cNvSpPr/>
          <p:nvPr userDrawn="1"/>
        </p:nvSpPr>
        <p:spPr>
          <a:xfrm>
            <a:off x="0" y="0"/>
            <a:ext cx="12192000" cy="4470393"/>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10822963" cy="457200"/>
          </a:xfrm>
          <a:prstGeom prst="rect">
            <a:avLst/>
          </a:prstGeom>
        </p:spPr>
        <p:txBody>
          <a:bodyPr anchor="ctr"/>
          <a:lstStyle>
            <a:lvl1pPr algn="ctr">
              <a:lnSpc>
                <a:spcPct val="100000"/>
              </a:lnSpc>
              <a:defRPr sz="3600">
                <a:solidFill>
                  <a:schemeClr val="bg1"/>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Fire Grants Programs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8497911" y="2951409"/>
            <a:ext cx="3063240" cy="3063240"/>
          </a:xfrm>
          <a:prstGeom prst="ellipse">
            <a:avLst/>
          </a:prstGeom>
          <a:solidFill>
            <a:srgbClr val="EDEEEE"/>
          </a:solidFill>
        </p:spPr>
        <p:txBody>
          <a:bodyPr/>
          <a:lstStyle>
            <a:lvl1pPr marL="0" indent="0">
              <a:buNone/>
              <a:defRPr sz="1800"/>
            </a:lvl1pPr>
          </a:lstStyle>
          <a:p>
            <a:endParaRPr lang="en-US"/>
          </a:p>
        </p:txBody>
      </p:sp>
      <p:sp>
        <p:nvSpPr>
          <p:cNvPr id="3" name="Text Placeholder 2">
            <a:extLst>
              <a:ext uri="{FF2B5EF4-FFF2-40B4-BE49-F238E27FC236}">
                <a16:creationId xmlns:a16="http://schemas.microsoft.com/office/drawing/2014/main" id="{C73CF584-0A5B-D610-8EE1-7EE1BCC7E578}"/>
              </a:ext>
            </a:extLst>
          </p:cNvPr>
          <p:cNvSpPr>
            <a:spLocks noGrp="1"/>
          </p:cNvSpPr>
          <p:nvPr>
            <p:ph idx="1" hasCustomPrompt="1"/>
          </p:nvPr>
        </p:nvSpPr>
        <p:spPr>
          <a:xfrm>
            <a:off x="683238" y="1757751"/>
            <a:ext cx="10822961" cy="965058"/>
          </a:xfrm>
          <a:prstGeom prst="rect">
            <a:avLst/>
          </a:prstGeom>
        </p:spPr>
        <p:txBody>
          <a:bodyPr vert="horz" lIns="91440" tIns="45720" rIns="91440" bIns="45720" rtlCol="0">
            <a:normAutofit/>
          </a:bodyPr>
          <a:lstStyle>
            <a:lvl1pPr marL="0" indent="0" algn="ctr">
              <a:buNone/>
              <a:defRPr sz="1800">
                <a:solidFill>
                  <a:schemeClr val="bg1"/>
                </a:solidFill>
              </a:defRPr>
            </a:lvl1pPr>
            <a:lvl2pPr marL="457200" indent="0" algn="ctr">
              <a:buNone/>
              <a:defRPr sz="1800">
                <a:solidFill>
                  <a:schemeClr val="tx1"/>
                </a:solidFill>
              </a:defRPr>
            </a:lvl2pPr>
            <a:lvl3pPr marL="914400" indent="0" algn="ctr">
              <a:buNone/>
              <a:defRPr sz="1800">
                <a:solidFill>
                  <a:schemeClr val="tx1"/>
                </a:solidFill>
              </a:defRPr>
            </a:lvl3pPr>
          </a:lstStyle>
          <a:p>
            <a:pPr lvl="0"/>
            <a:r>
              <a:rPr lang="en-US"/>
              <a:t>Click to edit master text style</a:t>
            </a:r>
          </a:p>
        </p:txBody>
      </p:sp>
      <p:sp>
        <p:nvSpPr>
          <p:cNvPr id="4" name="Picture Placeholder 21">
            <a:extLst>
              <a:ext uri="{FF2B5EF4-FFF2-40B4-BE49-F238E27FC236}">
                <a16:creationId xmlns:a16="http://schemas.microsoft.com/office/drawing/2014/main" id="{D1CF9D15-57F5-19BF-A52F-8BE9C0EAE45B}"/>
              </a:ext>
            </a:extLst>
          </p:cNvPr>
          <p:cNvSpPr>
            <a:spLocks noGrp="1"/>
          </p:cNvSpPr>
          <p:nvPr>
            <p:ph type="pic" sz="quarter" idx="17"/>
          </p:nvPr>
        </p:nvSpPr>
        <p:spPr>
          <a:xfrm>
            <a:off x="4590574" y="2951409"/>
            <a:ext cx="3063240" cy="3063240"/>
          </a:xfrm>
          <a:prstGeom prst="ellipse">
            <a:avLst/>
          </a:prstGeom>
          <a:solidFill>
            <a:srgbClr val="EDEEEE"/>
          </a:solidFill>
        </p:spPr>
        <p:txBody>
          <a:bodyPr/>
          <a:lstStyle>
            <a:lvl1pPr marL="0" indent="0">
              <a:buNone/>
              <a:defRPr sz="1800"/>
            </a:lvl1pPr>
          </a:lstStyle>
          <a:p>
            <a:endParaRPr lang="en-US"/>
          </a:p>
        </p:txBody>
      </p:sp>
      <p:sp>
        <p:nvSpPr>
          <p:cNvPr id="12" name="Picture Placeholder 21">
            <a:extLst>
              <a:ext uri="{FF2B5EF4-FFF2-40B4-BE49-F238E27FC236}">
                <a16:creationId xmlns:a16="http://schemas.microsoft.com/office/drawing/2014/main" id="{82C7A895-6BF9-9A4D-3A1A-DA1A65BBD977}"/>
              </a:ext>
            </a:extLst>
          </p:cNvPr>
          <p:cNvSpPr>
            <a:spLocks noGrp="1"/>
          </p:cNvSpPr>
          <p:nvPr>
            <p:ph type="pic" sz="quarter" idx="18"/>
          </p:nvPr>
        </p:nvSpPr>
        <p:spPr>
          <a:xfrm>
            <a:off x="683238" y="2951409"/>
            <a:ext cx="3063240" cy="3063240"/>
          </a:xfrm>
          <a:prstGeom prst="ellipse">
            <a:avLst/>
          </a:prstGeom>
          <a:solidFill>
            <a:srgbClr val="EDEEEE"/>
          </a:solidFill>
        </p:spPr>
        <p:txBody>
          <a:bodyPr/>
          <a:lstStyle>
            <a:lvl1pPr marL="0" indent="0">
              <a:buNone/>
              <a:defRPr sz="1800"/>
            </a:lvl1pPr>
          </a:lstStyle>
          <a:p>
            <a:endParaRPr lang="en-US"/>
          </a:p>
        </p:txBody>
      </p:sp>
    </p:spTree>
    <p:extLst>
      <p:ext uri="{BB962C8B-B14F-4D97-AF65-F5344CB8AC3E}">
        <p14:creationId xmlns:p14="http://schemas.microsoft.com/office/powerpoint/2010/main" val="731366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683238" y="2898900"/>
            <a:ext cx="10877913" cy="457200"/>
          </a:xfrm>
          <a:prstGeom prst="rect">
            <a:avLst/>
          </a:prstGeom>
        </p:spPr>
        <p:txBody>
          <a:bodyPr lIns="64251" tIns="32125" rIns="64251" bIns="32125" anchor="ctr"/>
          <a:lstStyle>
            <a:lvl1pPr algn="ctr">
              <a:lnSpc>
                <a:spcPts val="5000"/>
              </a:lnSpc>
              <a:spcBef>
                <a:spcPts val="7500"/>
              </a:spcBef>
              <a:spcAft>
                <a:spcPts val="0"/>
              </a:spcAft>
              <a:defRPr sz="4000" baseline="0">
                <a:solidFill>
                  <a:srgbClr val="005288"/>
                </a:solidFill>
                <a:latin typeface="Franklin Gothic Heavy" panose="020B0903020102020204" pitchFamily="34" charset="0"/>
              </a:defRPr>
            </a:lvl1pPr>
          </a:lstStyle>
          <a:p>
            <a:r>
              <a:rPr lang="en-US"/>
              <a:t>SECTION HEADER GOES HERE</a:t>
            </a:r>
          </a:p>
        </p:txBody>
      </p:sp>
      <p:sp>
        <p:nvSpPr>
          <p:cNvPr id="22" name="Subtitle 2"/>
          <p:cNvSpPr>
            <a:spLocks noGrp="1"/>
          </p:cNvSpPr>
          <p:nvPr>
            <p:ph type="subTitle" idx="1" hasCustomPrompt="1"/>
          </p:nvPr>
        </p:nvSpPr>
        <p:spPr>
          <a:xfrm>
            <a:off x="683238" y="3752095"/>
            <a:ext cx="10877913" cy="341876"/>
          </a:xfrm>
          <a:prstGeom prst="rect">
            <a:avLst/>
          </a:prstGeom>
        </p:spPr>
        <p:txBody>
          <a:bodyPr wrap="square" lIns="64251" tIns="32125" rIns="64251" bIns="32125">
            <a:spAutoFit/>
          </a:bodyPr>
          <a:lstStyle>
            <a:lvl1pPr marL="0" indent="0" algn="ctr">
              <a:lnSpc>
                <a:spcPct val="100000"/>
              </a:lnSpc>
              <a:spcBef>
                <a:spcPts val="2109"/>
              </a:spcBef>
              <a:buClr>
                <a:schemeClr val="tx2"/>
              </a:buClr>
              <a:buSzPct val="100000"/>
              <a:buFontTx/>
              <a:buNone/>
              <a:defRPr sz="1800" cap="none" baseline="0">
                <a:solidFill>
                  <a:srgbClr val="3D98C1"/>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cxnSp>
        <p:nvCxnSpPr>
          <p:cNvPr id="6" name="Straight Connector 5">
            <a:extLst>
              <a:ext uri="{FF2B5EF4-FFF2-40B4-BE49-F238E27FC236}">
                <a16:creationId xmlns:a16="http://schemas.microsoft.com/office/drawing/2014/main" id="{7DC65CA8-500F-48D4-0AC5-DC4762A2E6FE}"/>
              </a:ext>
            </a:extLst>
          </p:cNvPr>
          <p:cNvCxnSpPr>
            <a:cxnSpLocks/>
          </p:cNvCxnSpPr>
          <p:nvPr userDrawn="1"/>
        </p:nvCxnSpPr>
        <p:spPr>
          <a:xfrm>
            <a:off x="4064794" y="3539228"/>
            <a:ext cx="41148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sp>
        <p:nvSpPr>
          <p:cNvPr id="14" name="Footer Placeholder 4">
            <a:extLst>
              <a:ext uri="{FF2B5EF4-FFF2-40B4-BE49-F238E27FC236}">
                <a16:creationId xmlns:a16="http://schemas.microsoft.com/office/drawing/2014/main" id="{E871D614-D554-23D4-95ED-8073F7EAAB49}"/>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15" name="Slide Number Placeholder 5">
            <a:extLst>
              <a:ext uri="{FF2B5EF4-FFF2-40B4-BE49-F238E27FC236}">
                <a16:creationId xmlns:a16="http://schemas.microsoft.com/office/drawing/2014/main" id="{9E46107E-7A2A-250C-46E7-B56B8B977FE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17" name="Footer Placeholder 4">
            <a:extLst>
              <a:ext uri="{FF2B5EF4-FFF2-40B4-BE49-F238E27FC236}">
                <a16:creationId xmlns:a16="http://schemas.microsoft.com/office/drawing/2014/main" id="{9D802289-ED52-4616-F018-545E71FE5EF2}"/>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8" name="Footer Placeholder 4">
            <a:extLst>
              <a:ext uri="{FF2B5EF4-FFF2-40B4-BE49-F238E27FC236}">
                <a16:creationId xmlns:a16="http://schemas.microsoft.com/office/drawing/2014/main" id="{44E4743A-2687-77A3-5F1D-9EE9160197A9}"/>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9" name="Slide Number Placeholder 5">
            <a:extLst>
              <a:ext uri="{FF2B5EF4-FFF2-40B4-BE49-F238E27FC236}">
                <a16:creationId xmlns:a16="http://schemas.microsoft.com/office/drawing/2014/main" id="{0AEF40A1-1F59-4C0B-C352-90D77AB2D0BC}"/>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0" name="Straight Connector 19">
            <a:extLst>
              <a:ext uri="{FF2B5EF4-FFF2-40B4-BE49-F238E27FC236}">
                <a16:creationId xmlns:a16="http://schemas.microsoft.com/office/drawing/2014/main" id="{456CF8E3-4B8A-F4CC-E9F2-DBA0BB411CE2}"/>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5755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1130139"/>
            <a:ext cx="6096000" cy="4839008"/>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86593" y="2252571"/>
            <a:ext cx="5180646" cy="3716575"/>
          </a:xfrm>
          <a:prstGeom prst="rect">
            <a:avLst/>
          </a:prstGeom>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324440" y="1379318"/>
            <a:ext cx="5257962" cy="4348543"/>
          </a:xfrm>
          <a:prstGeom prst="rect">
            <a:avLst/>
          </a:prstGeom>
        </p:spPr>
        <p:txBody>
          <a:bodyPr/>
          <a:lstStyle>
            <a:lvl1pPr marL="0" indent="0">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2" name="Footer Placeholder 4">
            <a:extLst>
              <a:ext uri="{FF2B5EF4-FFF2-40B4-BE49-F238E27FC236}">
                <a16:creationId xmlns:a16="http://schemas.microsoft.com/office/drawing/2014/main" id="{0ED4D636-C1D0-C46C-E665-BD8B7568F5CF}"/>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4" name="Slide Number Placeholder 5">
            <a:extLst>
              <a:ext uri="{FF2B5EF4-FFF2-40B4-BE49-F238E27FC236}">
                <a16:creationId xmlns:a16="http://schemas.microsoft.com/office/drawing/2014/main" id="{1DD302FC-E143-232F-4B89-87D19D7E5F81}"/>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8C538D4-57C8-276F-230E-E1B4C5E6E4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3C4275F6-B661-3AC7-4E64-07ED72025A4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32F96268-9F6D-B7C4-2E88-CAFD7FF012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2981E66-FD99-912B-8622-449D06E986C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5" name="Title 12">
            <a:extLst>
              <a:ext uri="{FF2B5EF4-FFF2-40B4-BE49-F238E27FC236}">
                <a16:creationId xmlns:a16="http://schemas.microsoft.com/office/drawing/2014/main" id="{23A86A49-3205-CCA8-1F08-9999A53DA502}"/>
              </a:ext>
            </a:extLst>
          </p:cNvPr>
          <p:cNvSpPr>
            <a:spLocks noGrp="1"/>
          </p:cNvSpPr>
          <p:nvPr>
            <p:ph type="title" hasCustomPrompt="1"/>
          </p:nvPr>
        </p:nvSpPr>
        <p:spPr>
          <a:xfrm>
            <a:off x="686593" y="1130139"/>
            <a:ext cx="5180646"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17" name="Rectangle 16">
            <a:extLst>
              <a:ext uri="{FF2B5EF4-FFF2-40B4-BE49-F238E27FC236}">
                <a16:creationId xmlns:a16="http://schemas.microsoft.com/office/drawing/2014/main" id="{D2AE0455-A54A-A1F6-F438-32E83F7066C5}"/>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84678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w/o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2B124E-1302-F2FA-C60D-1E138316DDEE}"/>
              </a:ext>
            </a:extLst>
          </p:cNvPr>
          <p:cNvSpPr/>
          <p:nvPr userDrawn="1"/>
        </p:nvSpPr>
        <p:spPr>
          <a:xfrm>
            <a:off x="0" y="0"/>
            <a:ext cx="12192000" cy="1828800"/>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sz="half" idx="1" hasCustomPrompt="1"/>
          </p:nvPr>
        </p:nvSpPr>
        <p:spPr>
          <a:xfrm>
            <a:off x="726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6" name="Footer Placeholder 4">
            <a:extLst>
              <a:ext uri="{FF2B5EF4-FFF2-40B4-BE49-F238E27FC236}">
                <a16:creationId xmlns:a16="http://schemas.microsoft.com/office/drawing/2014/main" id="{1ECD2C18-1412-3967-253F-C4C71881EDB3}"/>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7" name="Slide Number Placeholder 5">
            <a:extLst>
              <a:ext uri="{FF2B5EF4-FFF2-40B4-BE49-F238E27FC236}">
                <a16:creationId xmlns:a16="http://schemas.microsoft.com/office/drawing/2014/main" id="{AFDDF51C-031E-BA3B-8010-40977CA24D8E}"/>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8" name="Footer Placeholder 4">
            <a:extLst>
              <a:ext uri="{FF2B5EF4-FFF2-40B4-BE49-F238E27FC236}">
                <a16:creationId xmlns:a16="http://schemas.microsoft.com/office/drawing/2014/main" id="{67C50EF1-3987-5BC7-70C8-B11FC2AFAF21}"/>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4" name="Footer Placeholder 4">
            <a:extLst>
              <a:ext uri="{FF2B5EF4-FFF2-40B4-BE49-F238E27FC236}">
                <a16:creationId xmlns:a16="http://schemas.microsoft.com/office/drawing/2014/main" id="{6516D758-E3F4-68B9-18D4-8D6CF0DF8DE5}"/>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5" name="Slide Number Placeholder 5">
            <a:extLst>
              <a:ext uri="{FF2B5EF4-FFF2-40B4-BE49-F238E27FC236}">
                <a16:creationId xmlns:a16="http://schemas.microsoft.com/office/drawing/2014/main" id="{1C6F70BC-CBDC-9AF6-7743-3DD1BE03F3D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6" name="Straight Connector 15">
            <a:extLst>
              <a:ext uri="{FF2B5EF4-FFF2-40B4-BE49-F238E27FC236}">
                <a16:creationId xmlns:a16="http://schemas.microsoft.com/office/drawing/2014/main" id="{312893C8-A50A-C8C8-CF40-26218FBF10F1}"/>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F516853A-72C1-7230-F779-0F090CB6C914}"/>
              </a:ext>
            </a:extLst>
          </p:cNvPr>
          <p:cNvSpPr/>
          <p:nvPr userDrawn="1"/>
        </p:nvSpPr>
        <p:spPr>
          <a:xfrm>
            <a:off x="637518" y="1130138"/>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BF0052B5-05DF-9ABD-AAE8-ED25B6DE63DE}"/>
              </a:ext>
            </a:extLst>
          </p:cNvPr>
          <p:cNvSpPr/>
          <p:nvPr userDrawn="1"/>
        </p:nvSpPr>
        <p:spPr>
          <a:xfrm>
            <a:off x="6222578" y="1131967"/>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7211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B4145B1-15FA-7C9E-703D-DBDBA76AE332}"/>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3" name="Slide Number Placeholder 5">
            <a:extLst>
              <a:ext uri="{FF2B5EF4-FFF2-40B4-BE49-F238E27FC236}">
                <a16:creationId xmlns:a16="http://schemas.microsoft.com/office/drawing/2014/main" id="{7E699EF9-52F4-410D-ED01-57F736BE2764}"/>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4" name="Footer Placeholder 4">
            <a:extLst>
              <a:ext uri="{FF2B5EF4-FFF2-40B4-BE49-F238E27FC236}">
                <a16:creationId xmlns:a16="http://schemas.microsoft.com/office/drawing/2014/main" id="{B17AD8DE-DB8C-B2B0-B69C-1F3978C2BC2B}"/>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5" name="Footer Placeholder 4">
            <a:extLst>
              <a:ext uri="{FF2B5EF4-FFF2-40B4-BE49-F238E27FC236}">
                <a16:creationId xmlns:a16="http://schemas.microsoft.com/office/drawing/2014/main" id="{D308ACF4-21C6-CE3F-6145-740A2C08C091}"/>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6" name="Slide Number Placeholder 5">
            <a:extLst>
              <a:ext uri="{FF2B5EF4-FFF2-40B4-BE49-F238E27FC236}">
                <a16:creationId xmlns:a16="http://schemas.microsoft.com/office/drawing/2014/main" id="{7CC9F2CA-B8A0-323E-5457-183C7944C11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7" name="Straight Connector 6">
            <a:extLst>
              <a:ext uri="{FF2B5EF4-FFF2-40B4-BE49-F238E27FC236}">
                <a16:creationId xmlns:a16="http://schemas.microsoft.com/office/drawing/2014/main" id="{056C01E1-CE9A-46A3-9AA9-4DF09A79E39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D2E4E0A0-CED8-8317-1D6C-BCE57BF9B787}"/>
              </a:ext>
            </a:extLst>
          </p:cNvPr>
          <p:cNvSpPr/>
          <p:nvPr userDrawn="1"/>
        </p:nvSpPr>
        <p:spPr>
          <a:xfrm>
            <a:off x="4397188" y="896473"/>
            <a:ext cx="7794812" cy="5072674"/>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25C6D8D2-7D1D-C23D-9518-646A80E7093E}"/>
              </a:ext>
            </a:extLst>
          </p:cNvPr>
          <p:cNvSpPr>
            <a:spLocks noGrp="1"/>
          </p:cNvSpPr>
          <p:nvPr>
            <p:ph sz="half" idx="13" hasCustomPrompt="1"/>
          </p:nvPr>
        </p:nvSpPr>
        <p:spPr>
          <a:xfrm>
            <a:off x="4867836" y="2252572"/>
            <a:ext cx="6638364" cy="3475289"/>
          </a:xfrm>
          <a:prstGeom prst="rect">
            <a:avLst/>
          </a:prstGeom>
        </p:spPr>
        <p:txBody>
          <a:bodyPr/>
          <a:lstStyle>
            <a:lvl1pPr marL="0" indent="0">
              <a:lnSpc>
                <a:spcPct val="100000"/>
              </a:lnSpc>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Content</a:t>
            </a:r>
          </a:p>
        </p:txBody>
      </p:sp>
      <p:sp>
        <p:nvSpPr>
          <p:cNvPr id="17" name="Rectangle 16">
            <a:extLst>
              <a:ext uri="{FF2B5EF4-FFF2-40B4-BE49-F238E27FC236}">
                <a16:creationId xmlns:a16="http://schemas.microsoft.com/office/drawing/2014/main" id="{A6222519-922C-27A0-DCF5-9069E8C56E39}"/>
              </a:ext>
            </a:extLst>
          </p:cNvPr>
          <p:cNvSpPr/>
          <p:nvPr userDrawn="1"/>
        </p:nvSpPr>
        <p:spPr>
          <a:xfrm>
            <a:off x="4397188" y="1138020"/>
            <a:ext cx="228600" cy="9144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itle 21">
            <a:extLst>
              <a:ext uri="{FF2B5EF4-FFF2-40B4-BE49-F238E27FC236}">
                <a16:creationId xmlns:a16="http://schemas.microsoft.com/office/drawing/2014/main" id="{C2C4FB7E-9173-A538-6611-7109EBAA5AAE}"/>
              </a:ext>
            </a:extLst>
          </p:cNvPr>
          <p:cNvSpPr>
            <a:spLocks noGrp="1"/>
          </p:cNvSpPr>
          <p:nvPr>
            <p:ph type="title" hasCustomPrompt="1"/>
          </p:nvPr>
        </p:nvSpPr>
        <p:spPr>
          <a:xfrm>
            <a:off x="4867836" y="1146253"/>
            <a:ext cx="6638364" cy="906519"/>
          </a:xfrm>
          <a:prstGeom prst="rect">
            <a:avLst/>
          </a:prstGeom>
        </p:spPr>
        <p:txBody>
          <a:bodyPr/>
          <a:lstStyle>
            <a:lvl1pPr>
              <a:lnSpc>
                <a:spcPts val="3600"/>
              </a:lnSpc>
              <a:defRPr sz="3600">
                <a:solidFill>
                  <a:srgbClr val="003D67"/>
                </a:solidFill>
                <a:latin typeface="Franklin Gothic Heavy" panose="020B0903020102020204" pitchFamily="34" charset="0"/>
              </a:defRPr>
            </a:lvl1pPr>
          </a:lstStyle>
          <a:p>
            <a:r>
              <a:rPr lang="en-US"/>
              <a:t>THE TWO LINE TITLE GOES HERE</a:t>
            </a:r>
          </a:p>
        </p:txBody>
      </p:sp>
    </p:spTree>
    <p:extLst>
      <p:ext uri="{BB962C8B-B14F-4D97-AF65-F5344CB8AC3E}">
        <p14:creationId xmlns:p14="http://schemas.microsoft.com/office/powerpoint/2010/main" val="4022094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Content Placeholder 3"/>
          <p:cNvSpPr>
            <a:spLocks noGrp="1"/>
          </p:cNvSpPr>
          <p:nvPr>
            <p:ph sz="half" idx="2" hasCustomPrompt="1"/>
          </p:nvPr>
        </p:nvSpPr>
        <p:spPr>
          <a:xfrm>
            <a:off x="683238" y="2672869"/>
            <a:ext cx="5297638"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209116" y="1662990"/>
            <a:ext cx="5297084" cy="1009880"/>
          </a:xfrm>
          <a:prstGeom prst="rect">
            <a:avLst/>
          </a:prstGeom>
          <a:solidFill>
            <a:srgbClr val="B8D9E8"/>
          </a:solidFill>
        </p:spPr>
        <p:txBody>
          <a:bodyPr anchor="ctr">
            <a:noAutofit/>
          </a:bodyPr>
          <a:lstStyle>
            <a:lvl1pPr marL="0" indent="0" algn="l">
              <a:buNone/>
              <a:defRPr sz="2800" b="1">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209116" y="2672869"/>
            <a:ext cx="5297084"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683238" y="1662990"/>
            <a:ext cx="5297638" cy="1009880"/>
          </a:xfrm>
          <a:prstGeom prst="rect">
            <a:avLst/>
          </a:prstGeom>
          <a:solidFill>
            <a:srgbClr val="B8D9E8"/>
          </a:solidFill>
        </p:spPr>
        <p:txBody>
          <a:bodyPr anchor="ctr">
            <a:noAutofit/>
          </a:bodyPr>
          <a:lstStyle>
            <a:lvl1pPr marL="0" indent="0" algn="l">
              <a:buNone/>
              <a:defRPr sz="2800" b="1" u="none">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 name="Footer Placeholder 4">
            <a:extLst>
              <a:ext uri="{FF2B5EF4-FFF2-40B4-BE49-F238E27FC236}">
                <a16:creationId xmlns:a16="http://schemas.microsoft.com/office/drawing/2014/main" id="{884D378B-6427-AB6B-6A4F-B5185B6527BA}"/>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Fire Grants Programs</a:t>
            </a:r>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7"/>
            <a:ext cx="10822962" cy="457200"/>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solidFill>
                  <a:srgbClr val="003D67"/>
                </a:solidFill>
              </a:rPr>
              <a:t>Title goes here</a:t>
            </a:r>
          </a:p>
        </p:txBody>
      </p:sp>
    </p:spTree>
    <p:extLst>
      <p:ext uri="{BB962C8B-B14F-4D97-AF65-F5344CB8AC3E}">
        <p14:creationId xmlns:p14="http://schemas.microsoft.com/office/powerpoint/2010/main" val="217282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89951F2C-7AC9-61F9-FB5F-23CB5A1D0653}"/>
              </a:ext>
            </a:extLst>
          </p:cNvPr>
          <p:cNvSpPr/>
          <p:nvPr userDrawn="1"/>
        </p:nvSpPr>
        <p:spPr>
          <a:xfrm>
            <a:off x="6099047" y="1"/>
            <a:ext cx="6089957" cy="6857999"/>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29133A22-87FE-8303-2CA2-2E244FF7E4A5}"/>
              </a:ext>
            </a:extLst>
          </p:cNvPr>
          <p:cNvSpPr/>
          <p:nvPr userDrawn="1"/>
        </p:nvSpPr>
        <p:spPr>
          <a:xfrm>
            <a:off x="0" y="-1"/>
            <a:ext cx="6099048" cy="6857999"/>
          </a:xfrm>
          <a:prstGeom prst="rect">
            <a:avLst/>
          </a:prstGeom>
          <a:solidFill>
            <a:srgbClr val="003D67">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793F786A-0C1F-ED01-C472-C403FEA56533}"/>
              </a:ext>
            </a:extLst>
          </p:cNvPr>
          <p:cNvSpPr>
            <a:spLocks noGrp="1"/>
          </p:cNvSpPr>
          <p:nvPr>
            <p:ph sz="half" idx="2" hasCustomPrompt="1"/>
          </p:nvPr>
        </p:nvSpPr>
        <p:spPr>
          <a:xfrm>
            <a:off x="683238" y="2672869"/>
            <a:ext cx="5181116" cy="3297609"/>
          </a:xfrm>
          <a:prstGeom prst="rect">
            <a:avLst/>
          </a:prstGeom>
        </p:spPr>
        <p:txBody>
          <a:bodyPr/>
          <a:lstStyle>
            <a:lvl1pPr marL="0" indent="0">
              <a:lnSpc>
                <a:spcPts val="2400"/>
              </a:lnSpc>
              <a:spcBef>
                <a:spcPts val="1000"/>
              </a:spcBef>
              <a:buNone/>
              <a:defRPr sz="1800" baseline="0">
                <a:solidFill>
                  <a:schemeClr val="bg1"/>
                </a:solidFill>
              </a:defRPr>
            </a:lvl1pPr>
            <a:lvl2pPr marL="457200" indent="0">
              <a:spcBef>
                <a:spcPts val="1000"/>
              </a:spcBef>
              <a:buNone/>
              <a:defRPr sz="1800" baseline="0">
                <a:solidFill>
                  <a:schemeClr val="bg1"/>
                </a:solidFill>
              </a:defRPr>
            </a:lvl2pPr>
            <a:lvl3pPr marL="914400" indent="0">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66CB6218-57D8-5F5D-80DE-7A1077EFDE9B}"/>
              </a:ext>
            </a:extLst>
          </p:cNvPr>
          <p:cNvSpPr>
            <a:spLocks noGrp="1"/>
          </p:cNvSpPr>
          <p:nvPr>
            <p:ph type="body" sz="quarter" idx="3" hasCustomPrompt="1"/>
          </p:nvPr>
        </p:nvSpPr>
        <p:spPr>
          <a:xfrm>
            <a:off x="6327648" y="1662990"/>
            <a:ext cx="5178552"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7" name="Content Placeholder 5">
            <a:extLst>
              <a:ext uri="{FF2B5EF4-FFF2-40B4-BE49-F238E27FC236}">
                <a16:creationId xmlns:a16="http://schemas.microsoft.com/office/drawing/2014/main" id="{5AA03321-9122-4781-0C08-151C56147AEE}"/>
              </a:ext>
            </a:extLst>
          </p:cNvPr>
          <p:cNvSpPr>
            <a:spLocks noGrp="1"/>
          </p:cNvSpPr>
          <p:nvPr>
            <p:ph sz="quarter" idx="4" hasCustomPrompt="1"/>
          </p:nvPr>
        </p:nvSpPr>
        <p:spPr>
          <a:xfrm>
            <a:off x="6327648" y="2672869"/>
            <a:ext cx="5178552" cy="3297609"/>
          </a:xfrm>
          <a:prstGeom prst="rect">
            <a:avLst/>
          </a:prstGeom>
        </p:spPr>
        <p:txBody>
          <a:bodyPr/>
          <a:lstStyle>
            <a:lvl1pPr marL="0" indent="0" algn="l">
              <a:lnSpc>
                <a:spcPts val="2400"/>
              </a:lnSpc>
              <a:spcBef>
                <a:spcPts val="1000"/>
              </a:spcBef>
              <a:buNone/>
              <a:defRPr sz="1800" baseline="0">
                <a:solidFill>
                  <a:schemeClr val="bg1"/>
                </a:solidFill>
              </a:defRPr>
            </a:lvl1pPr>
            <a:lvl2pPr marL="457200" indent="0" algn="l">
              <a:spcBef>
                <a:spcPts val="1000"/>
              </a:spcBef>
              <a:buNone/>
              <a:defRPr sz="1800">
                <a:solidFill>
                  <a:schemeClr val="bg1"/>
                </a:solidFill>
              </a:defRPr>
            </a:lvl2pPr>
            <a:lvl3pPr marL="914400" indent="0" algn="l">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0" name="Text Placeholder 4">
            <a:extLst>
              <a:ext uri="{FF2B5EF4-FFF2-40B4-BE49-F238E27FC236}">
                <a16:creationId xmlns:a16="http://schemas.microsoft.com/office/drawing/2014/main" id="{0199ABB1-6096-1E9F-838B-9413BE54D3E2}"/>
              </a:ext>
            </a:extLst>
          </p:cNvPr>
          <p:cNvSpPr>
            <a:spLocks noGrp="1"/>
          </p:cNvSpPr>
          <p:nvPr>
            <p:ph type="body" sz="quarter" idx="12" hasCustomPrompt="1"/>
          </p:nvPr>
        </p:nvSpPr>
        <p:spPr>
          <a:xfrm>
            <a:off x="683238" y="1662990"/>
            <a:ext cx="5181116"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1" name="Footer Placeholder 4">
            <a:extLst>
              <a:ext uri="{FF2B5EF4-FFF2-40B4-BE49-F238E27FC236}">
                <a16:creationId xmlns:a16="http://schemas.microsoft.com/office/drawing/2014/main" id="{C15B3172-0912-814D-6768-38CE51C601F6}"/>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Fire Grants Programs</a:t>
            </a:r>
          </a:p>
        </p:txBody>
      </p:sp>
      <p:sp>
        <p:nvSpPr>
          <p:cNvPr id="22" name="Slide Number Placeholder 5">
            <a:extLst>
              <a:ext uri="{FF2B5EF4-FFF2-40B4-BE49-F238E27FC236}">
                <a16:creationId xmlns:a16="http://schemas.microsoft.com/office/drawing/2014/main" id="{B32A6D66-C327-B814-8070-6F2ACD5BB5BA}"/>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23" name="Footer Placeholder 4">
            <a:extLst>
              <a:ext uri="{FF2B5EF4-FFF2-40B4-BE49-F238E27FC236}">
                <a16:creationId xmlns:a16="http://schemas.microsoft.com/office/drawing/2014/main" id="{86E36CD6-1E0E-B94D-1944-B379483B8A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24" name="Footer Placeholder 4">
            <a:extLst>
              <a:ext uri="{FF2B5EF4-FFF2-40B4-BE49-F238E27FC236}">
                <a16:creationId xmlns:a16="http://schemas.microsoft.com/office/drawing/2014/main" id="{E6417A04-E1DF-838D-5A64-568864AEA39F}"/>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25" name="Slide Number Placeholder 5">
            <a:extLst>
              <a:ext uri="{FF2B5EF4-FFF2-40B4-BE49-F238E27FC236}">
                <a16:creationId xmlns:a16="http://schemas.microsoft.com/office/drawing/2014/main" id="{09F775DA-0403-EEA6-DE63-2F05FE14557E}"/>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26" name="Straight Connector 25">
            <a:extLst>
              <a:ext uri="{FF2B5EF4-FFF2-40B4-BE49-F238E27FC236}">
                <a16:creationId xmlns:a16="http://schemas.microsoft.com/office/drawing/2014/main" id="{0B1C3410-BC65-44AF-D444-9BAE1B59ABCB}"/>
              </a:ext>
            </a:extLst>
          </p:cNvPr>
          <p:cNvCxnSpPr>
            <a:cxnSpLocks/>
          </p:cNvCxnSpPr>
          <p:nvPr userDrawn="1"/>
        </p:nvCxnSpPr>
        <p:spPr>
          <a:xfrm>
            <a:off x="4397188" y="6314340"/>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0" name="Title 29">
            <a:extLst>
              <a:ext uri="{FF2B5EF4-FFF2-40B4-BE49-F238E27FC236}">
                <a16:creationId xmlns:a16="http://schemas.microsoft.com/office/drawing/2014/main" id="{5CB446BD-F0ED-886C-89BF-41E906B78623}"/>
              </a:ext>
            </a:extLst>
          </p:cNvPr>
          <p:cNvSpPr>
            <a:spLocks noGrp="1"/>
          </p:cNvSpPr>
          <p:nvPr>
            <p:ph type="title"/>
          </p:nvPr>
        </p:nvSpPr>
        <p:spPr>
          <a:xfrm>
            <a:off x="680242" y="927109"/>
            <a:ext cx="10825958" cy="457200"/>
          </a:xfrm>
          <a:prstGeom prst="rect">
            <a:avLst/>
          </a:prstGeom>
        </p:spPr>
        <p:txBody>
          <a:bodyPr anchor="ctr"/>
          <a:lstStyle>
            <a:lvl1pPr>
              <a:defRPr sz="3600" baseline="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1057783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A9C0CC1D-67A4-95F5-3447-427BA1A3F107}"/>
              </a:ext>
            </a:extLst>
          </p:cNvPr>
          <p:cNvSpPr txBox="1">
            <a:spLocks/>
          </p:cNvSpPr>
          <p:nvPr userDrawn="1"/>
        </p:nvSpPr>
        <p:spPr>
          <a:xfrm>
            <a:off x="683238" y="914496"/>
            <a:ext cx="10822962" cy="457200"/>
          </a:xfrm>
          <a:prstGeom prst="rect">
            <a:avLst/>
          </a:prstGeom>
        </p:spPr>
        <p:txBody>
          <a:bodyPr anchor="ctr"/>
          <a:lstStyle>
            <a:lvl1pPr algn="l" defTabSz="457200" rtl="0" eaLnBrk="1" latinLnBrk="0" hangingPunct="1">
              <a:lnSpc>
                <a:spcPts val="4400"/>
              </a:lnSpc>
              <a:spcBef>
                <a:spcPct val="0"/>
              </a:spcBef>
              <a:buNone/>
              <a:defRPr sz="3600" kern="1200">
                <a:solidFill>
                  <a:schemeClr val="bg1"/>
                </a:solidFill>
                <a:latin typeface="Franklin Gothic Heavy" panose="020B0903020102020204" pitchFamily="34" charset="0"/>
                <a:ea typeface="+mj-ea"/>
                <a:cs typeface="+mj-cs"/>
              </a:defRPr>
            </a:lvl1pPr>
          </a:lstStyle>
          <a:p>
            <a:r>
              <a:rPr lang="en-US">
                <a:solidFill>
                  <a:srgbClr val="003D67"/>
                </a:solidFill>
              </a:rPr>
              <a:t>Title goes here</a:t>
            </a:r>
          </a:p>
        </p:txBody>
      </p:sp>
      <p:sp>
        <p:nvSpPr>
          <p:cNvPr id="2" name="Footer Placeholder 4">
            <a:extLst>
              <a:ext uri="{FF2B5EF4-FFF2-40B4-BE49-F238E27FC236}">
                <a16:creationId xmlns:a16="http://schemas.microsoft.com/office/drawing/2014/main" id="{217B070B-4011-CDCD-579E-E4EA18C4B453}"/>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3" name="Slide Number Placeholder 5">
            <a:extLst>
              <a:ext uri="{FF2B5EF4-FFF2-40B4-BE49-F238E27FC236}">
                <a16:creationId xmlns:a16="http://schemas.microsoft.com/office/drawing/2014/main" id="{AD7761D9-17AE-DFFE-4D17-4C54B5775E0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DDF8B82-CBBD-95C4-5244-D0C748153B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2B4EBBA6-DDFC-1D2C-34DA-CA53921B9E06}"/>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9" name="Slide Number Placeholder 5">
            <a:extLst>
              <a:ext uri="{FF2B5EF4-FFF2-40B4-BE49-F238E27FC236}">
                <a16:creationId xmlns:a16="http://schemas.microsoft.com/office/drawing/2014/main" id="{4D7068FD-8AA4-5FEF-CC0E-7A4E63901245}"/>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0" name="Straight Connector 9">
            <a:extLst>
              <a:ext uri="{FF2B5EF4-FFF2-40B4-BE49-F238E27FC236}">
                <a16:creationId xmlns:a16="http://schemas.microsoft.com/office/drawing/2014/main" id="{60D4A32A-8CD2-94AD-0897-927933B8ADFF}"/>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9199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3" name="Picture 2" descr="A large body of water surrounded by trees&#10;&#10;Description automatically generated">
            <a:extLst>
              <a:ext uri="{FF2B5EF4-FFF2-40B4-BE49-F238E27FC236}">
                <a16:creationId xmlns:a16="http://schemas.microsoft.com/office/drawing/2014/main" id="{37FE2C71-A407-1443-8E3F-D26B87107404}"/>
              </a:ext>
            </a:extLst>
          </p:cNvPr>
          <p:cNvPicPr>
            <a:picLocks noChangeAspect="1"/>
          </p:cNvPicPr>
          <p:nvPr userDrawn="1"/>
        </p:nvPicPr>
        <p:blipFill rotWithShape="1">
          <a:blip r:embed="rId2"/>
          <a:srcRect l="11670" r="22030"/>
          <a:stretch/>
        </p:blipFill>
        <p:spPr>
          <a:xfrm>
            <a:off x="-1" y="0"/>
            <a:ext cx="12192001" cy="6857998"/>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1"/>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14FCF-B85D-E8B1-84DB-9B5BAFEA5212}"/>
              </a:ext>
            </a:extLst>
          </p:cNvPr>
          <p:cNvSpPr/>
          <p:nvPr userDrawn="1"/>
        </p:nvSpPr>
        <p:spPr>
          <a:xfrm>
            <a:off x="6707084" y="1585649"/>
            <a:ext cx="5484915" cy="4383502"/>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6D31A20D-B6C1-FBA1-45E4-8DB59D655AF6}"/>
              </a:ext>
            </a:extLst>
          </p:cNvPr>
          <p:cNvSpPr/>
          <p:nvPr userDrawn="1"/>
        </p:nvSpPr>
        <p:spPr>
          <a:xfrm>
            <a:off x="0" y="0"/>
            <a:ext cx="12192000" cy="160029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 Placeholder 3"/>
          <p:cNvSpPr>
            <a:spLocks noGrp="1"/>
          </p:cNvSpPr>
          <p:nvPr>
            <p:ph type="body" sz="half" idx="10" hasCustomPrompt="1"/>
          </p:nvPr>
        </p:nvSpPr>
        <p:spPr>
          <a:xfrm>
            <a:off x="6935686" y="1814674"/>
            <a:ext cx="4575278" cy="3930735"/>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683238" y="1818045"/>
            <a:ext cx="5795245" cy="4141385"/>
          </a:xfrm>
          <a:prstGeom prst="rect">
            <a:avLst/>
          </a:prstGeom>
        </p:spPr>
        <p:txBody>
          <a:bodyPr/>
          <a:lstStyle>
            <a:lvl1pPr marL="0" indent="0">
              <a:buNone/>
              <a:defRPr/>
            </a:lvl1pPr>
          </a:lstStyle>
          <a:p>
            <a:pPr lvl="0"/>
            <a:r>
              <a:rPr lang="en-US"/>
              <a:t>Insert chart here</a:t>
            </a:r>
          </a:p>
        </p:txBody>
      </p:sp>
      <p:sp>
        <p:nvSpPr>
          <p:cNvPr id="7" name="Footer Placeholder 4">
            <a:extLst>
              <a:ext uri="{FF2B5EF4-FFF2-40B4-BE49-F238E27FC236}">
                <a16:creationId xmlns:a16="http://schemas.microsoft.com/office/drawing/2014/main" id="{5DE6AC22-526B-27B4-A8A3-878038FBBCD4}"/>
              </a:ext>
            </a:extLst>
          </p:cNvPr>
          <p:cNvSpPr>
            <a:spLocks noGrp="1"/>
          </p:cNvSpPr>
          <p:nvPr>
            <p:ph type="ftr" sz="quarter" idx="12"/>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Fire Grants Programs</a:t>
            </a:r>
          </a:p>
        </p:txBody>
      </p:sp>
      <p:sp>
        <p:nvSpPr>
          <p:cNvPr id="9" name="Slide Number Placeholder 5">
            <a:extLst>
              <a:ext uri="{FF2B5EF4-FFF2-40B4-BE49-F238E27FC236}">
                <a16:creationId xmlns:a16="http://schemas.microsoft.com/office/drawing/2014/main" id="{D11437B8-EA35-D67D-20E0-14AA38FCECFB}"/>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10" name="Footer Placeholder 4">
            <a:extLst>
              <a:ext uri="{FF2B5EF4-FFF2-40B4-BE49-F238E27FC236}">
                <a16:creationId xmlns:a16="http://schemas.microsoft.com/office/drawing/2014/main" id="{4A7C8E54-5472-08D2-125D-7D37591DC8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FC0D1CF2-94BA-63E6-CF6D-98D1EE2C8EC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B3AF5D92-58AD-024D-6C47-C21D8E375E0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48864A8E-E129-71E4-3155-0BF76E0A75BD}"/>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BB4805E-985C-7E04-4390-0B5340F3233C}"/>
              </a:ext>
            </a:extLst>
          </p:cNvPr>
          <p:cNvSpPr>
            <a:spLocks noGrp="1"/>
          </p:cNvSpPr>
          <p:nvPr>
            <p:ph type="title"/>
          </p:nvPr>
        </p:nvSpPr>
        <p:spPr>
          <a:xfrm>
            <a:off x="683239" y="910698"/>
            <a:ext cx="10827725" cy="457201"/>
          </a:xfrm>
          <a:prstGeom prst="rect">
            <a:avLst/>
          </a:prstGeom>
        </p:spPr>
        <p:txBody>
          <a:bodyPr anchor="ctr"/>
          <a:lstStyle>
            <a:lvl1pPr>
              <a:defRPr sz="360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1779713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rt with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69C2C-5904-51E2-1530-FAD55CEC7FF4}"/>
              </a:ext>
            </a:extLst>
          </p:cNvPr>
          <p:cNvSpPr/>
          <p:nvPr userDrawn="1"/>
        </p:nvSpPr>
        <p:spPr>
          <a:xfrm>
            <a:off x="0" y="-98611"/>
            <a:ext cx="12192000" cy="3527612"/>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9C62C417-9A33-9EED-801F-F9A8A1B080A0}"/>
              </a:ext>
            </a:extLst>
          </p:cNvPr>
          <p:cNvSpPr/>
          <p:nvPr userDrawn="1"/>
        </p:nvSpPr>
        <p:spPr>
          <a:xfrm>
            <a:off x="682625" y="2043955"/>
            <a:ext cx="10823575" cy="39410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F2FB44A5-F445-8966-8B7B-5EF3BFE7E8AC}"/>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Fire Grants Programs</a:t>
            </a:r>
          </a:p>
        </p:txBody>
      </p:sp>
      <p:sp>
        <p:nvSpPr>
          <p:cNvPr id="3" name="Slide Number Placeholder 5">
            <a:extLst>
              <a:ext uri="{FF2B5EF4-FFF2-40B4-BE49-F238E27FC236}">
                <a16:creationId xmlns:a16="http://schemas.microsoft.com/office/drawing/2014/main" id="{485E3278-5035-0FF7-4778-AD96CE893392}"/>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6" name="Footer Placeholder 4">
            <a:extLst>
              <a:ext uri="{FF2B5EF4-FFF2-40B4-BE49-F238E27FC236}">
                <a16:creationId xmlns:a16="http://schemas.microsoft.com/office/drawing/2014/main" id="{EC60DACD-B816-8A79-749B-3FE916723AEA}"/>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7" name="Footer Placeholder 4">
            <a:extLst>
              <a:ext uri="{FF2B5EF4-FFF2-40B4-BE49-F238E27FC236}">
                <a16:creationId xmlns:a16="http://schemas.microsoft.com/office/drawing/2014/main" id="{C82EC50B-A568-643B-9459-47ADE7156C1E}"/>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830E3154-BE26-C14F-11B0-5335A746F244}"/>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453FA4D5-260F-29EF-D98D-2308B231AAD4}"/>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12">
            <a:extLst>
              <a:ext uri="{FF2B5EF4-FFF2-40B4-BE49-F238E27FC236}">
                <a16:creationId xmlns:a16="http://schemas.microsoft.com/office/drawing/2014/main" id="{8F104947-6421-9F45-4E11-83230EAB323F}"/>
              </a:ext>
            </a:extLst>
          </p:cNvPr>
          <p:cNvSpPr>
            <a:spLocks noGrp="1"/>
          </p:cNvSpPr>
          <p:nvPr>
            <p:ph type="title" hasCustomPrompt="1"/>
          </p:nvPr>
        </p:nvSpPr>
        <p:spPr>
          <a:xfrm>
            <a:off x="682625" y="1383398"/>
            <a:ext cx="10823575"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Chart with Title</a:t>
            </a:r>
          </a:p>
        </p:txBody>
      </p:sp>
      <p:sp>
        <p:nvSpPr>
          <p:cNvPr id="5" name="Text Placeholder 5">
            <a:extLst>
              <a:ext uri="{FF2B5EF4-FFF2-40B4-BE49-F238E27FC236}">
                <a16:creationId xmlns:a16="http://schemas.microsoft.com/office/drawing/2014/main" id="{5DB672FF-0C96-54AA-E62D-3365409F1325}"/>
              </a:ext>
            </a:extLst>
          </p:cNvPr>
          <p:cNvSpPr>
            <a:spLocks noGrp="1"/>
          </p:cNvSpPr>
          <p:nvPr>
            <p:ph type="body" sz="quarter" idx="10" hasCustomPrompt="1"/>
          </p:nvPr>
        </p:nvSpPr>
        <p:spPr>
          <a:xfrm>
            <a:off x="682625" y="1138020"/>
            <a:ext cx="10823575"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Example</a:t>
            </a:r>
          </a:p>
        </p:txBody>
      </p:sp>
      <p:sp>
        <p:nvSpPr>
          <p:cNvPr id="10" name="Content Placeholder 22">
            <a:extLst>
              <a:ext uri="{FF2B5EF4-FFF2-40B4-BE49-F238E27FC236}">
                <a16:creationId xmlns:a16="http://schemas.microsoft.com/office/drawing/2014/main" id="{66A3A184-7861-F681-FE22-4BC9635D77DF}"/>
              </a:ext>
            </a:extLst>
          </p:cNvPr>
          <p:cNvSpPr>
            <a:spLocks noGrp="1"/>
          </p:cNvSpPr>
          <p:nvPr>
            <p:ph sz="quarter" idx="13" hasCustomPrompt="1"/>
          </p:nvPr>
        </p:nvSpPr>
        <p:spPr>
          <a:xfrm>
            <a:off x="682625" y="2043955"/>
            <a:ext cx="10823575" cy="3938028"/>
          </a:xfrm>
          <a:prstGeom prst="rect">
            <a:avLst/>
          </a:prstGeom>
          <a:solidFill>
            <a:schemeClr val="bg1"/>
          </a:solidFill>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here to add chart</a:t>
            </a:r>
          </a:p>
        </p:txBody>
      </p:sp>
      <p:sp>
        <p:nvSpPr>
          <p:cNvPr id="12" name="Rectangle 11">
            <a:extLst>
              <a:ext uri="{FF2B5EF4-FFF2-40B4-BE49-F238E27FC236}">
                <a16:creationId xmlns:a16="http://schemas.microsoft.com/office/drawing/2014/main" id="{3644CB01-3C12-6B8A-724F-33CEF3EAD0D7}"/>
              </a:ext>
            </a:extLst>
          </p:cNvPr>
          <p:cNvSpPr/>
          <p:nvPr userDrawn="1"/>
        </p:nvSpPr>
        <p:spPr>
          <a:xfrm>
            <a:off x="591798" y="2043955"/>
            <a:ext cx="91440" cy="3941064"/>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63231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Multi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7131343" y="1602393"/>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766631"/>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486451"/>
            <a:ext cx="4298335" cy="4572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TOUCH WITH US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152C2B9-9F35-9871-091F-0D0BABFD1CA3}"/>
              </a:ext>
            </a:extLst>
          </p:cNvPr>
          <p:cNvSpPr>
            <a:spLocks noGrp="1"/>
          </p:cNvSpPr>
          <p:nvPr>
            <p:ph type="body" sz="quarter" idx="10" hasCustomPrompt="1"/>
          </p:nvPr>
        </p:nvSpPr>
        <p:spPr>
          <a:xfrm>
            <a:off x="683238" y="1243505"/>
            <a:ext cx="4297680"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Get in</a:t>
            </a:r>
          </a:p>
        </p:txBody>
      </p:sp>
      <p:sp>
        <p:nvSpPr>
          <p:cNvPr id="20" name="Picture Placeholder 19">
            <a:extLst>
              <a:ext uri="{FF2B5EF4-FFF2-40B4-BE49-F238E27FC236}">
                <a16:creationId xmlns:a16="http://schemas.microsoft.com/office/drawing/2014/main" id="{54437238-B0F9-CF92-2E69-1E0EE7E27C4A}"/>
              </a:ext>
            </a:extLst>
          </p:cNvPr>
          <p:cNvSpPr>
            <a:spLocks noGrp="1"/>
          </p:cNvSpPr>
          <p:nvPr>
            <p:ph type="pic" sz="quarter" idx="14"/>
          </p:nvPr>
        </p:nvSpPr>
        <p:spPr>
          <a:xfrm>
            <a:off x="5529553" y="1366620"/>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2" name="Text Placeholder 2">
            <a:extLst>
              <a:ext uri="{FF2B5EF4-FFF2-40B4-BE49-F238E27FC236}">
                <a16:creationId xmlns:a16="http://schemas.microsoft.com/office/drawing/2014/main" id="{22965DE6-C84D-A2E6-8A1E-0C0F49ABA33F}"/>
              </a:ext>
            </a:extLst>
          </p:cNvPr>
          <p:cNvSpPr>
            <a:spLocks noGrp="1"/>
          </p:cNvSpPr>
          <p:nvPr>
            <p:ph idx="15" hasCustomPrompt="1"/>
          </p:nvPr>
        </p:nvSpPr>
        <p:spPr>
          <a:xfrm>
            <a:off x="7131343" y="3257109"/>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3" name="Picture Placeholder 19">
            <a:extLst>
              <a:ext uri="{FF2B5EF4-FFF2-40B4-BE49-F238E27FC236}">
                <a16:creationId xmlns:a16="http://schemas.microsoft.com/office/drawing/2014/main" id="{6A2A1E15-FCDC-1304-44B4-0B47B8D8DB3A}"/>
              </a:ext>
            </a:extLst>
          </p:cNvPr>
          <p:cNvSpPr>
            <a:spLocks noGrp="1"/>
          </p:cNvSpPr>
          <p:nvPr>
            <p:ph type="pic" sz="quarter" idx="16"/>
          </p:nvPr>
        </p:nvSpPr>
        <p:spPr>
          <a:xfrm>
            <a:off x="5529553" y="3021336"/>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4" name="Text Placeholder 2">
            <a:extLst>
              <a:ext uri="{FF2B5EF4-FFF2-40B4-BE49-F238E27FC236}">
                <a16:creationId xmlns:a16="http://schemas.microsoft.com/office/drawing/2014/main" id="{216C009E-167A-FD15-3ACE-F95EBC108FE4}"/>
              </a:ext>
            </a:extLst>
          </p:cNvPr>
          <p:cNvSpPr>
            <a:spLocks noGrp="1"/>
          </p:cNvSpPr>
          <p:nvPr>
            <p:ph idx="17" hasCustomPrompt="1"/>
          </p:nvPr>
        </p:nvSpPr>
        <p:spPr>
          <a:xfrm>
            <a:off x="7186293" y="4911825"/>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5" name="Picture Placeholder 19">
            <a:extLst>
              <a:ext uri="{FF2B5EF4-FFF2-40B4-BE49-F238E27FC236}">
                <a16:creationId xmlns:a16="http://schemas.microsoft.com/office/drawing/2014/main" id="{CD8CDBBC-A1FD-58C4-08B2-BD70E9A4A27D}"/>
              </a:ext>
            </a:extLst>
          </p:cNvPr>
          <p:cNvSpPr>
            <a:spLocks noGrp="1"/>
          </p:cNvSpPr>
          <p:nvPr>
            <p:ph type="pic" sz="quarter" idx="18"/>
          </p:nvPr>
        </p:nvSpPr>
        <p:spPr>
          <a:xfrm>
            <a:off x="5529553" y="4676052"/>
            <a:ext cx="1371600" cy="1371600"/>
          </a:xfrm>
          <a:prstGeom prst="ellipse">
            <a:avLst/>
          </a:prstGeom>
          <a:solidFill>
            <a:srgbClr val="3D98C1"/>
          </a:solidFill>
        </p:spPr>
        <p:txBody>
          <a:bodyPr anchor="ctr"/>
          <a:lstStyle>
            <a:lvl1pPr marL="0" indent="0">
              <a:buNone/>
              <a:defRPr sz="1800"/>
            </a:lvl1pPr>
          </a:lstStyle>
          <a:p>
            <a:endParaRPr lang="en-US"/>
          </a:p>
        </p:txBody>
      </p:sp>
    </p:spTree>
    <p:extLst>
      <p:ext uri="{BB962C8B-B14F-4D97-AF65-F5344CB8AC3E}">
        <p14:creationId xmlns:p14="http://schemas.microsoft.com/office/powerpoint/2010/main" val="2924462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act Single">
    <p:bg>
      <p:bgPr>
        <a:solidFill>
          <a:srgbClr val="3D98C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2596295"/>
            <a:ext cx="6858000" cy="457200"/>
          </a:xfrm>
          <a:prstGeom prst="rect">
            <a:avLst/>
          </a:prstGeom>
        </p:spPr>
        <p:txBody>
          <a:bodyPr anchor="ctr">
            <a:noAutofit/>
          </a:bodyPr>
          <a:lstStyle>
            <a:lvl1pPr algn="ctr">
              <a:lnSpc>
                <a:spcPct val="100000"/>
              </a:lnSpc>
              <a:defRPr sz="3600" b="0">
                <a:solidFill>
                  <a:schemeClr val="bg1"/>
                </a:solidFill>
                <a:latin typeface="Franklin Gothic Heavy" panose="020B0903020102020204" pitchFamily="34" charset="0"/>
                <a:cs typeface="Arial"/>
              </a:defRPr>
            </a:lvl1pPr>
          </a:lstStyle>
          <a:p>
            <a:r>
              <a:rPr lang="en-US"/>
              <a:t>TOUCH WITH US</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5638801" y="3297230"/>
            <a:ext cx="9144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a:stretch>
            <a:fillRect/>
          </a:stretch>
        </p:blipFill>
        <p:spPr>
          <a:xfrm>
            <a:off x="5062895" y="4979832"/>
            <a:ext cx="2066212" cy="731520"/>
          </a:xfrm>
          <a:prstGeom prst="rect">
            <a:avLst/>
          </a:prstGeom>
        </p:spPr>
      </p:pic>
      <p:sp>
        <p:nvSpPr>
          <p:cNvPr id="6" name="Text Placeholder 5">
            <a:extLst>
              <a:ext uri="{FF2B5EF4-FFF2-40B4-BE49-F238E27FC236}">
                <a16:creationId xmlns:a16="http://schemas.microsoft.com/office/drawing/2014/main" id="{A8D28ECB-CA68-2DA6-0583-A15002662092}"/>
              </a:ext>
            </a:extLst>
          </p:cNvPr>
          <p:cNvSpPr>
            <a:spLocks noGrp="1"/>
          </p:cNvSpPr>
          <p:nvPr>
            <p:ph type="body" sz="quarter" idx="11" hasCustomPrompt="1"/>
          </p:nvPr>
        </p:nvSpPr>
        <p:spPr>
          <a:xfrm>
            <a:off x="3947161" y="2361007"/>
            <a:ext cx="4297680" cy="231885"/>
          </a:xfrm>
          <a:prstGeom prst="rect">
            <a:avLst/>
          </a:prstGeom>
        </p:spPr>
        <p:txBody>
          <a:bodyPr anchor="ctr">
            <a:noAutofit/>
          </a:bodyPr>
          <a:lstStyle>
            <a:lvl1pPr marL="0" indent="0" algn="ctr">
              <a:buNone/>
              <a:defRPr sz="1800">
                <a:solidFill>
                  <a:srgbClr val="003D67"/>
                </a:solidFill>
                <a:latin typeface="+mj-lt"/>
                <a:cs typeface="Arial"/>
              </a:defRPr>
            </a:lvl1pPr>
          </a:lstStyle>
          <a:p>
            <a:pPr lvl="0"/>
            <a:r>
              <a:rPr lang="en-US"/>
              <a:t>Get in</a:t>
            </a:r>
          </a:p>
        </p:txBody>
      </p:sp>
      <p:sp>
        <p:nvSpPr>
          <p:cNvPr id="7" name="Text Placeholder 2">
            <a:extLst>
              <a:ext uri="{FF2B5EF4-FFF2-40B4-BE49-F238E27FC236}">
                <a16:creationId xmlns:a16="http://schemas.microsoft.com/office/drawing/2014/main" id="{BDDA8D4F-A0D6-191F-F488-3C36E163C5C2}"/>
              </a:ext>
            </a:extLst>
          </p:cNvPr>
          <p:cNvSpPr>
            <a:spLocks noGrp="1"/>
          </p:cNvSpPr>
          <p:nvPr>
            <p:ph idx="1" hasCustomPrompt="1"/>
          </p:nvPr>
        </p:nvSpPr>
        <p:spPr>
          <a:xfrm>
            <a:off x="3908572" y="3566636"/>
            <a:ext cx="4374858" cy="900055"/>
          </a:xfrm>
          <a:prstGeom prst="rect">
            <a:avLst/>
          </a:prstGeom>
        </p:spPr>
        <p:txBody>
          <a:bodyPr vert="horz" lIns="91440" tIns="45720" rIns="91440" bIns="45720" rtlCol="0">
            <a:normAutofit/>
          </a:bodyPr>
          <a:lstStyle>
            <a:lvl1pPr marL="0" indent="0" algn="ctr">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Tree>
    <p:extLst>
      <p:ext uri="{BB962C8B-B14F-4D97-AF65-F5344CB8AC3E}">
        <p14:creationId xmlns:p14="http://schemas.microsoft.com/office/powerpoint/2010/main" val="48102476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w/o Image">
    <p:bg>
      <p:bgPr>
        <a:solidFill>
          <a:srgbClr val="005188"/>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1707756"/>
            <a:ext cx="6858000" cy="914400"/>
          </a:xfrm>
          <a:prstGeom prst="rect">
            <a:avLst/>
          </a:prstGeom>
        </p:spPr>
        <p:txBody>
          <a:bodyPr anchor="ctr">
            <a:noAutofit/>
          </a:bodyPr>
          <a:lstStyle>
            <a:lvl1pPr algn="ctr">
              <a:lnSpc>
                <a:spcPct val="100000"/>
              </a:lnSpc>
              <a:defRPr sz="10000" b="0">
                <a:solidFill>
                  <a:schemeClr val="bg1"/>
                </a:solidFill>
                <a:latin typeface="Franklin Gothic Heavy" panose="020B0903020102020204" pitchFamily="34" charset="0"/>
                <a:cs typeface="Arial"/>
              </a:defRPr>
            </a:lvl1pPr>
          </a:lstStyle>
          <a:p>
            <a:r>
              <a:rPr lang="en-US"/>
              <a:t>THE END</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2667001" y="3361051"/>
            <a:ext cx="6858000" cy="410936"/>
          </a:xfrm>
          <a:prstGeom prst="rect">
            <a:avLst/>
          </a:prstGeom>
        </p:spPr>
        <p:txBody>
          <a:bodyPr anchor="ctr">
            <a:noAutofit/>
          </a:bodyPr>
          <a:lstStyle>
            <a:lvl1pPr marL="0" indent="0" algn="ctr">
              <a:buNone/>
              <a:defRPr sz="2800">
                <a:solidFill>
                  <a:schemeClr val="bg1"/>
                </a:solidFill>
                <a:latin typeface="+mj-lt"/>
                <a:cs typeface="Arial"/>
              </a:defRPr>
            </a:lvl1pPr>
          </a:lstStyle>
          <a:p>
            <a:pPr lvl="0"/>
            <a:r>
              <a:rPr lang="en-US"/>
              <a:t>Thank You</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3078481" y="3002818"/>
            <a:ext cx="6035040" cy="0"/>
          </a:xfrm>
          <a:prstGeom prst="line">
            <a:avLst/>
          </a:prstGeom>
          <a:ln w="76200">
            <a:solidFill>
              <a:srgbClr val="3D98C1"/>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a:stretch>
            <a:fillRect/>
          </a:stretch>
        </p:blipFill>
        <p:spPr>
          <a:xfrm>
            <a:off x="4437291" y="4180297"/>
            <a:ext cx="3317421" cy="1174497"/>
          </a:xfrm>
          <a:prstGeom prst="rect">
            <a:avLst/>
          </a:prstGeom>
        </p:spPr>
      </p:pic>
    </p:spTree>
    <p:extLst>
      <p:ext uri="{BB962C8B-B14F-4D97-AF65-F5344CB8AC3E}">
        <p14:creationId xmlns:p14="http://schemas.microsoft.com/office/powerpoint/2010/main" val="15093861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3306300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icture containing qr code&#10;&#10;Description automatically generated">
            <a:extLst>
              <a:ext uri="{FF2B5EF4-FFF2-40B4-BE49-F238E27FC236}">
                <a16:creationId xmlns:a16="http://schemas.microsoft.com/office/drawing/2014/main" id="{0DB439AC-DE17-AF36-577F-A1AD8FC08AED}"/>
              </a:ext>
            </a:extLst>
          </p:cNvPr>
          <p:cNvPicPr>
            <a:picLocks noChangeAspect="1"/>
          </p:cNvPicPr>
          <p:nvPr userDrawn="1"/>
        </p:nvPicPr>
        <p:blipFill>
          <a:blip r:embed="rId3"/>
          <a:stretch>
            <a:fillRect/>
          </a:stretch>
        </p:blipFill>
        <p:spPr>
          <a:xfrm>
            <a:off x="730026" y="3780731"/>
            <a:ext cx="3317421" cy="1174497"/>
          </a:xfrm>
          <a:prstGeom prst="rect">
            <a:avLst/>
          </a:prstGeom>
        </p:spPr>
      </p:pic>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47286912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415585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03733"/>
            <a:ext cx="10715627" cy="319088"/>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484611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21075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79220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374059"/>
            <a:ext cx="10715627" cy="365125"/>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2BE564A2-0BDB-6508-9377-CD4B4F77E06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F6954497-62B3-198E-40D1-FABE5D8A04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4089469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4249037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Chart with titl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3A79E-9B57-822F-8392-42A901D7FD8D}"/>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D9476E5F-4380-FDDD-181E-1C4A9058158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3931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303804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w/o Da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0"/>
            <a:ext cx="8183880" cy="4163783"/>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5800"/>
            <a:ext cx="6126480" cy="18288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106397"/>
            <a:ext cx="6126481" cy="365760"/>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7498080" y="685801"/>
            <a:ext cx="4693920" cy="5486399"/>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812229"/>
            <a:ext cx="27432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826A3CF-6378-FF4F-D78D-77EE55193563}"/>
              </a:ext>
            </a:extLst>
          </p:cNvPr>
          <p:cNvPicPr>
            <a:picLocks noChangeAspect="1"/>
          </p:cNvPicPr>
          <p:nvPr userDrawn="1"/>
        </p:nvPicPr>
        <p:blipFill>
          <a:blip r:embed="rId2"/>
          <a:stretch>
            <a:fillRect/>
          </a:stretch>
        </p:blipFill>
        <p:spPr>
          <a:xfrm>
            <a:off x="676801" y="5098903"/>
            <a:ext cx="3018281" cy="1073297"/>
          </a:xfrm>
          <a:prstGeom prst="rect">
            <a:avLst/>
          </a:prstGeom>
        </p:spPr>
      </p:pic>
    </p:spTree>
    <p:extLst>
      <p:ext uri="{BB962C8B-B14F-4D97-AF65-F5344CB8AC3E}">
        <p14:creationId xmlns:p14="http://schemas.microsoft.com/office/powerpoint/2010/main" val="130543559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1"/>
            <a:ext cx="12192000" cy="4870302"/>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3D67"/>
              </a:solidFill>
            </a:endParaRPr>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689726"/>
            <a:ext cx="10820400" cy="1371600"/>
          </a:xfrm>
          <a:prstGeom prst="rect">
            <a:avLst/>
          </a:prstGeom>
        </p:spPr>
        <p:txBody>
          <a:bodyPr anchor="ctr">
            <a:noAutofit/>
          </a:bodyPr>
          <a:lstStyle>
            <a:lvl1pPr>
              <a:lnSpc>
                <a:spcPts val="5400"/>
              </a:lnSpc>
              <a:defRPr sz="48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94227" y="2712968"/>
            <a:ext cx="7223760" cy="1054958"/>
          </a:xfrm>
          <a:prstGeom prst="rect">
            <a:avLst/>
          </a:prstGeom>
        </p:spPr>
        <p:txBody>
          <a:bodyPr anchor="t">
            <a:noAutofit/>
          </a:bodyPr>
          <a:lstStyle>
            <a:lvl1pPr marL="0" indent="0">
              <a:buNone/>
              <a:defRPr sz="2800">
                <a:solidFill>
                  <a:schemeClr val="bg1"/>
                </a:solidFill>
                <a:latin typeface="+mj-lt"/>
                <a:cs typeface="Arial"/>
              </a:defRPr>
            </a:lvl1pPr>
          </a:lstStyle>
          <a:p>
            <a:pPr lvl="0"/>
            <a:r>
              <a:rPr lang="en-US"/>
              <a:t>Subtitle</a:t>
            </a:r>
          </a:p>
        </p:txBody>
      </p:sp>
      <p:sp>
        <p:nvSpPr>
          <p:cNvPr id="6" name="Picture Placeholder 5">
            <a:extLst>
              <a:ext uri="{FF2B5EF4-FFF2-40B4-BE49-F238E27FC236}">
                <a16:creationId xmlns:a16="http://schemas.microsoft.com/office/drawing/2014/main" id="{6D0C2578-2673-2D1D-57B9-B95C3381A9DF}"/>
              </a:ext>
            </a:extLst>
          </p:cNvPr>
          <p:cNvSpPr>
            <a:spLocks noGrp="1"/>
          </p:cNvSpPr>
          <p:nvPr>
            <p:ph type="pic" sz="quarter" idx="11"/>
          </p:nvPr>
        </p:nvSpPr>
        <p:spPr>
          <a:xfrm>
            <a:off x="659336" y="3995989"/>
            <a:ext cx="10846864" cy="2862012"/>
          </a:xfrm>
          <a:prstGeom prst="rect">
            <a:avLst/>
          </a:prstGeom>
          <a:solidFill>
            <a:srgbClr val="EDEEEE"/>
          </a:solidFill>
        </p:spPr>
        <p:txBody>
          <a:bodyPr/>
          <a:lstStyle/>
          <a:p>
            <a:endParaRPr lang="en-US"/>
          </a:p>
        </p:txBody>
      </p:sp>
      <p:cxnSp>
        <p:nvCxnSpPr>
          <p:cNvPr id="13" name="Straight Connector 12">
            <a:extLst>
              <a:ext uri="{FF2B5EF4-FFF2-40B4-BE49-F238E27FC236}">
                <a16:creationId xmlns:a16="http://schemas.microsoft.com/office/drawing/2014/main" id="{6B5201C8-7CAA-7C42-838D-C5DE0E04D695}"/>
              </a:ext>
            </a:extLst>
          </p:cNvPr>
          <p:cNvCxnSpPr/>
          <p:nvPr userDrawn="1"/>
        </p:nvCxnSpPr>
        <p:spPr>
          <a:xfrm>
            <a:off x="685799" y="2423949"/>
            <a:ext cx="1828800"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1667DBA-FBEA-7959-FAA1-D0BB2747A1CC}"/>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13B5834C-6435-483F-081E-02E064B77AD8}"/>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pic>
        <p:nvPicPr>
          <p:cNvPr id="4" name="Picture 3" descr="A picture containing qr code&#10;&#10;Description automatically generated">
            <a:extLst>
              <a:ext uri="{FF2B5EF4-FFF2-40B4-BE49-F238E27FC236}">
                <a16:creationId xmlns:a16="http://schemas.microsoft.com/office/drawing/2014/main" id="{C4D9BBB3-A86F-C01D-ADEE-78B66A8D197F}"/>
              </a:ext>
            </a:extLst>
          </p:cNvPr>
          <p:cNvPicPr>
            <a:picLocks noChangeAspect="1"/>
          </p:cNvPicPr>
          <p:nvPr userDrawn="1"/>
        </p:nvPicPr>
        <p:blipFill>
          <a:blip r:embed="rId2"/>
          <a:stretch>
            <a:fillRect/>
          </a:stretch>
        </p:blipFill>
        <p:spPr>
          <a:xfrm>
            <a:off x="8180352" y="2659734"/>
            <a:ext cx="3317421" cy="1174497"/>
          </a:xfrm>
          <a:prstGeom prst="rect">
            <a:avLst/>
          </a:prstGeom>
        </p:spPr>
      </p:pic>
    </p:spTree>
    <p:extLst>
      <p:ext uri="{BB962C8B-B14F-4D97-AF65-F5344CB8AC3E}">
        <p14:creationId xmlns:p14="http://schemas.microsoft.com/office/powerpoint/2010/main" val="157977826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w/o Im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0B9F23-FC0F-C3BD-202A-627C50EA2A35}"/>
              </a:ext>
            </a:extLst>
          </p:cNvPr>
          <p:cNvSpPr/>
          <p:nvPr userDrawn="1"/>
        </p:nvSpPr>
        <p:spPr>
          <a:xfrm>
            <a:off x="0" y="-2"/>
            <a:ext cx="12192000" cy="6858001"/>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685800" y="2083093"/>
            <a:ext cx="10820400" cy="1246472"/>
          </a:xfrm>
          <a:prstGeom prst="rect">
            <a:avLst/>
          </a:prstGeom>
        </p:spPr>
        <p:txBody>
          <a:bodyPr>
            <a:noAutofit/>
          </a:bodyPr>
          <a:lstStyle>
            <a:lvl1pPr>
              <a:lnSpc>
                <a:spcPts val="5400"/>
              </a:lnSpc>
              <a:defRPr sz="5400" b="0">
                <a:solidFill>
                  <a:schemeClr val="bg1"/>
                </a:solidFill>
                <a:latin typeface="Franklin Gothic Heavy" panose="020B0903020102020204" pitchFamily="34" charset="0"/>
                <a:cs typeface="Arial"/>
              </a:defRPr>
            </a:lvl1pPr>
          </a:lstStyle>
          <a:p>
            <a:r>
              <a:rPr lang="en-US"/>
              <a:t>FEMA POWER POINT UPDATE TITLE GOES HERE </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685799" y="3919118"/>
            <a:ext cx="10820401" cy="410936"/>
          </a:xfrm>
          <a:prstGeom prst="rect">
            <a:avLst/>
          </a:prstGeom>
        </p:spPr>
        <p:txBody>
          <a:bodyPr anchor="ctr">
            <a:noAutofit/>
          </a:bodyPr>
          <a:lstStyle>
            <a:lvl1pPr marL="0" indent="0">
              <a:buNone/>
              <a:defRPr sz="2800">
                <a:solidFill>
                  <a:schemeClr val="bg1"/>
                </a:solidFill>
                <a:latin typeface="+mj-lt"/>
                <a:cs typeface="Arial"/>
              </a:defRPr>
            </a:lvl1pPr>
          </a:lstStyle>
          <a:p>
            <a:pPr lvl="0"/>
            <a:r>
              <a:rPr lang="en-US"/>
              <a:t>Subtitle</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685799" y="3627842"/>
            <a:ext cx="10820401" cy="0"/>
          </a:xfrm>
          <a:prstGeom prst="line">
            <a:avLst/>
          </a:prstGeom>
          <a:ln w="76200">
            <a:solidFill>
              <a:srgbClr val="3D98C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a:stretch>
            <a:fillRect/>
          </a:stretch>
        </p:blipFill>
        <p:spPr>
          <a:xfrm>
            <a:off x="656393" y="5007043"/>
            <a:ext cx="3317421" cy="1174497"/>
          </a:xfrm>
          <a:prstGeom prst="rect">
            <a:avLst/>
          </a:prstGeom>
        </p:spPr>
      </p:pic>
      <p:sp>
        <p:nvSpPr>
          <p:cNvPr id="2" name="Rectangle 1">
            <a:extLst>
              <a:ext uri="{FF2B5EF4-FFF2-40B4-BE49-F238E27FC236}">
                <a16:creationId xmlns:a16="http://schemas.microsoft.com/office/drawing/2014/main" id="{93B3D32C-DE4D-73CB-751A-A5A1ECE540DA}"/>
              </a:ext>
            </a:extLst>
          </p:cNvPr>
          <p:cNvSpPr/>
          <p:nvPr userDrawn="1"/>
        </p:nvSpPr>
        <p:spPr>
          <a:xfrm rot="16200000">
            <a:off x="1737360" y="-1055493"/>
            <a:ext cx="457200" cy="256032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ext Placeholder 13">
            <a:extLst>
              <a:ext uri="{FF2B5EF4-FFF2-40B4-BE49-F238E27FC236}">
                <a16:creationId xmlns:a16="http://schemas.microsoft.com/office/drawing/2014/main" id="{14F14247-D33E-D0C2-CEBF-EC113074B9B3}"/>
              </a:ext>
            </a:extLst>
          </p:cNvPr>
          <p:cNvSpPr>
            <a:spLocks noGrp="1"/>
          </p:cNvSpPr>
          <p:nvPr>
            <p:ph type="body" sz="quarter" idx="13" hasCustomPrompt="1"/>
          </p:nvPr>
        </p:nvSpPr>
        <p:spPr>
          <a:xfrm>
            <a:off x="810380" y="87507"/>
            <a:ext cx="2311160" cy="274320"/>
          </a:xfrm>
          <a:prstGeom prst="rect">
            <a:avLst/>
          </a:prstGeom>
        </p:spPr>
        <p:txBody>
          <a:bodyPr anchor="b">
            <a:noAutofit/>
          </a:bodyPr>
          <a:lstStyle>
            <a:lvl1pPr marL="0" indent="0">
              <a:buFontTx/>
              <a:buNone/>
              <a:defRPr sz="1400">
                <a:solidFill>
                  <a:schemeClr val="bg1"/>
                </a:solidFill>
              </a:defRPr>
            </a:lvl1pPr>
            <a:lvl2pPr marL="457200" indent="0">
              <a:buNone/>
              <a:defRPr sz="1800"/>
            </a:lvl2pPr>
            <a:lvl3pPr>
              <a:defRPr sz="1800" i="1"/>
            </a:lvl3pPr>
            <a:lvl4pPr>
              <a:defRPr sz="1800"/>
            </a:lvl4pPr>
            <a:lvl5pPr>
              <a:defRPr sz="1800"/>
            </a:lvl5pPr>
          </a:lstStyle>
          <a:p>
            <a:pPr marL="0" marR="0" lvl="0" indent="0" algn="l" defTabSz="457200" rtl="0" eaLnBrk="1" fontAlgn="auto" latinLnBrk="0" hangingPunct="1">
              <a:lnSpc>
                <a:spcPts val="2600"/>
              </a:lnSpc>
              <a:spcBef>
                <a:spcPts val="1000"/>
              </a:spcBef>
              <a:spcAft>
                <a:spcPts val="0"/>
              </a:spcAft>
              <a:buClr>
                <a:srgbClr val="2F2F30"/>
              </a:buClr>
              <a:buSzTx/>
              <a:buFont typeface="Wingdings" panose="05000000000000000000" pitchFamily="2" charset="2"/>
              <a:buNone/>
              <a:tabLst/>
              <a:defRPr/>
            </a:pPr>
            <a:r>
              <a:rPr lang="en-US"/>
              <a:t>Day, Month 00, 0000</a:t>
            </a:r>
          </a:p>
        </p:txBody>
      </p:sp>
    </p:spTree>
    <p:extLst>
      <p:ext uri="{BB962C8B-B14F-4D97-AF65-F5344CB8AC3E}">
        <p14:creationId xmlns:p14="http://schemas.microsoft.com/office/powerpoint/2010/main" val="20359812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3CFB9-A605-D73C-14F7-65B35DE9543E}"/>
              </a:ext>
            </a:extLst>
          </p:cNvPr>
          <p:cNvSpPr/>
          <p:nvPr userDrawn="1"/>
        </p:nvSpPr>
        <p:spPr>
          <a:xfrm>
            <a:off x="-1" y="0"/>
            <a:ext cx="4165007" cy="6858000"/>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16A167-4DCB-7FD2-1779-D0201BBCE711}"/>
              </a:ext>
            </a:extLst>
          </p:cNvPr>
          <p:cNvSpPr>
            <a:spLocks noGrp="1"/>
          </p:cNvSpPr>
          <p:nvPr>
            <p:ph type="sldNum" sz="quarter" idx="12"/>
          </p:nvPr>
        </p:nvSpPr>
        <p:spPr>
          <a:xfrm>
            <a:off x="10591798" y="406500"/>
            <a:ext cx="914403" cy="274320"/>
          </a:xfrm>
          <a:prstGeom prst="rect">
            <a:avLst/>
          </a:prstGeom>
        </p:spPr>
        <p:txBody>
          <a:bodyPr/>
          <a:lstStyle>
            <a:lvl1pPr>
              <a:defRPr sz="1200">
                <a:solidFill>
                  <a:schemeClr val="bg1"/>
                </a:solidFill>
              </a:defRPr>
            </a:lvl1pPr>
          </a:lstStyle>
          <a:p>
            <a:pPr algn="r"/>
            <a:fld id="{8FCC257D-A786-9244-9E17-CE618C8B9275}" type="slidenum">
              <a:rPr lang="en-US" smtClean="0"/>
              <a:pPr algn="r"/>
              <a:t>‹#›</a:t>
            </a:fld>
            <a:endParaRPr lang="en-US"/>
          </a:p>
        </p:txBody>
      </p:sp>
      <p:sp>
        <p:nvSpPr>
          <p:cNvPr id="7" name="Footer Placeholder 4">
            <a:extLst>
              <a:ext uri="{FF2B5EF4-FFF2-40B4-BE49-F238E27FC236}">
                <a16:creationId xmlns:a16="http://schemas.microsoft.com/office/drawing/2014/main" id="{BD491A14-A21F-5CB0-5548-0BCAEA712490}"/>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13" name="Footer Placeholder 4">
            <a:extLst>
              <a:ext uri="{FF2B5EF4-FFF2-40B4-BE49-F238E27FC236}">
                <a16:creationId xmlns:a16="http://schemas.microsoft.com/office/drawing/2014/main" id="{3B90E6E7-8126-4EC3-7421-A11B87CF614D}"/>
              </a:ext>
            </a:extLst>
          </p:cNvPr>
          <p:cNvSpPr txBox="1">
            <a:spLocks/>
          </p:cNvSpPr>
          <p:nvPr userDrawn="1"/>
        </p:nvSpPr>
        <p:spPr>
          <a:xfrm>
            <a:off x="683237" y="6177180"/>
            <a:ext cx="3840481"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4" name="Slide Number Placeholder 5">
            <a:extLst>
              <a:ext uri="{FF2B5EF4-FFF2-40B4-BE49-F238E27FC236}">
                <a16:creationId xmlns:a16="http://schemas.microsoft.com/office/drawing/2014/main" id="{EFC3DFAA-635A-5426-C250-E4FBD1CFE1EF}"/>
              </a:ext>
            </a:extLst>
          </p:cNvPr>
          <p:cNvSpPr txBox="1">
            <a:spLocks/>
          </p:cNvSpPr>
          <p:nvPr userDrawn="1"/>
        </p:nvSpPr>
        <p:spPr>
          <a:xfrm>
            <a:off x="10591797" y="6177180"/>
            <a:ext cx="914404"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15" name="Straight Connector 14">
            <a:extLst>
              <a:ext uri="{FF2B5EF4-FFF2-40B4-BE49-F238E27FC236}">
                <a16:creationId xmlns:a16="http://schemas.microsoft.com/office/drawing/2014/main" id="{673D7143-B41A-9EBF-F743-B49CE0C0915D}"/>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16" name="Rectangle 15">
            <a:extLst>
              <a:ext uri="{FF2B5EF4-FFF2-40B4-BE49-F238E27FC236}">
                <a16:creationId xmlns:a16="http://schemas.microsoft.com/office/drawing/2014/main" id="{F315C4A2-142A-0F7E-6AC7-7EFBEB574A50}"/>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26766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8B3BF6FD-FB50-1812-1828-BCE551E33CDE}"/>
              </a:ext>
            </a:extLst>
          </p:cNvPr>
          <p:cNvSpPr/>
          <p:nvPr userDrawn="1"/>
        </p:nvSpPr>
        <p:spPr>
          <a:xfrm>
            <a:off x="-1" y="0"/>
            <a:ext cx="4165007" cy="6858000"/>
          </a:xfrm>
          <a:prstGeom prst="rect">
            <a:avLst/>
          </a:prstGeom>
          <a:solidFill>
            <a:srgbClr val="003D67">
              <a:alpha val="8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4640"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18" name="Title 2">
            <a:extLst>
              <a:ext uri="{FF2B5EF4-FFF2-40B4-BE49-F238E27FC236}">
                <a16:creationId xmlns:a16="http://schemas.microsoft.com/office/drawing/2014/main" id="{3FC437A4-3281-B48A-FF6B-262D67E6C901}"/>
              </a:ext>
            </a:extLst>
          </p:cNvPr>
          <p:cNvSpPr>
            <a:spLocks noGrp="1"/>
          </p:cNvSpPr>
          <p:nvPr>
            <p:ph type="title" hasCustomPrompt="1"/>
          </p:nvPr>
        </p:nvSpPr>
        <p:spPr>
          <a:xfrm>
            <a:off x="4632799" y="2510103"/>
            <a:ext cx="6873401" cy="1477881"/>
          </a:xfrm>
          <a:prstGeom prst="rect">
            <a:avLst/>
          </a:prstGeom>
        </p:spPr>
        <p:txBody>
          <a:bodyPr>
            <a:noAutofit/>
          </a:bodyPr>
          <a:lstStyle>
            <a:lvl1pPr algn="l">
              <a:defRPr sz="4400" b="0">
                <a:solidFill>
                  <a:schemeClr val="bg1"/>
                </a:solidFill>
                <a:latin typeface="Franklin Gothic Heavy" panose="020B0903020102020204" pitchFamily="34" charset="0"/>
                <a:cs typeface="Arial"/>
              </a:defRPr>
            </a:lvl1pPr>
          </a:lstStyle>
          <a:p>
            <a:r>
              <a:rPr lang="en-US"/>
              <a:t>DIVIDER SLIDE FOR FEMA PRESENTATION + IMAGE</a:t>
            </a:r>
          </a:p>
        </p:txBody>
      </p:sp>
      <p:sp>
        <p:nvSpPr>
          <p:cNvPr id="19" name="Text Placeholder 5">
            <a:extLst>
              <a:ext uri="{FF2B5EF4-FFF2-40B4-BE49-F238E27FC236}">
                <a16:creationId xmlns:a16="http://schemas.microsoft.com/office/drawing/2014/main" id="{BD25E123-4327-CE59-C051-1830C80A4647}"/>
              </a:ext>
            </a:extLst>
          </p:cNvPr>
          <p:cNvSpPr>
            <a:spLocks noGrp="1"/>
          </p:cNvSpPr>
          <p:nvPr>
            <p:ph type="body" sz="quarter" idx="10"/>
          </p:nvPr>
        </p:nvSpPr>
        <p:spPr>
          <a:xfrm>
            <a:off x="4632799" y="3987984"/>
            <a:ext cx="6873401" cy="359912"/>
          </a:xfrm>
          <a:prstGeom prst="rect">
            <a:avLst/>
          </a:prstGeom>
        </p:spPr>
        <p:txBody>
          <a:bodyPr>
            <a:noAutofit/>
          </a:bodyPr>
          <a:lstStyle>
            <a:lvl1pPr marL="0" indent="0" algn="l">
              <a:buNone/>
              <a:defRPr sz="1800">
                <a:solidFill>
                  <a:schemeClr val="bg1"/>
                </a:solidFill>
                <a:latin typeface="+mj-lt"/>
                <a:cs typeface="Arial"/>
              </a:defRPr>
            </a:lvl1pPr>
          </a:lstStyle>
          <a:p>
            <a:pPr lvl="0"/>
            <a:r>
              <a:rPr lang="en-US"/>
              <a:t>Click to edit Master text styles</a:t>
            </a:r>
          </a:p>
        </p:txBody>
      </p:sp>
      <p:sp>
        <p:nvSpPr>
          <p:cNvPr id="21" name="Rectangle 20">
            <a:extLst>
              <a:ext uri="{FF2B5EF4-FFF2-40B4-BE49-F238E27FC236}">
                <a16:creationId xmlns:a16="http://schemas.microsoft.com/office/drawing/2014/main" id="{F00DAE1C-8422-100D-773A-625642456239}"/>
              </a:ext>
            </a:extLst>
          </p:cNvPr>
          <p:cNvSpPr/>
          <p:nvPr userDrawn="1"/>
        </p:nvSpPr>
        <p:spPr>
          <a:xfrm>
            <a:off x="4073566" y="2288097"/>
            <a:ext cx="91440" cy="228180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502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Fire Grants Programs</a:t>
            </a:r>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F1F52D-DB4C-7045-E5EB-C712DBEFE8E8}"/>
              </a:ext>
            </a:extLst>
          </p:cNvPr>
          <p:cNvSpPr/>
          <p:nvPr userDrawn="1"/>
        </p:nvSpPr>
        <p:spPr>
          <a:xfrm>
            <a:off x="0" y="0"/>
            <a:ext cx="12192000" cy="5969151"/>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Slide Number Placeholder 5">
            <a:extLst>
              <a:ext uri="{FF2B5EF4-FFF2-40B4-BE49-F238E27FC236}">
                <a16:creationId xmlns:a16="http://schemas.microsoft.com/office/drawing/2014/main" id="{83C7D0E6-61C8-9286-A8B9-08B6720EA5C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3D67"/>
                </a:solidFill>
              </a:defRPr>
            </a:lvl1pPr>
          </a:lstStyle>
          <a:p>
            <a:fld id="{8FCC257D-A786-9244-9E17-CE618C8B9275}" type="slidenum">
              <a:rPr lang="en-US" smtClean="0"/>
              <a:pPr/>
              <a:t>‹#›</a:t>
            </a:fld>
            <a:endParaRPr lang="en-US"/>
          </a:p>
        </p:txBody>
      </p:sp>
      <p:sp>
        <p:nvSpPr>
          <p:cNvPr id="5" name="Footer Placeholder 4">
            <a:extLst>
              <a:ext uri="{FF2B5EF4-FFF2-40B4-BE49-F238E27FC236}">
                <a16:creationId xmlns:a16="http://schemas.microsoft.com/office/drawing/2014/main" id="{75371E5B-C450-EDAF-DE3D-D0E02BA0A8A4}"/>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3D67"/>
                </a:solidFill>
              </a:rPr>
              <a:t>Federal Emergency Management Agency</a:t>
            </a:r>
          </a:p>
        </p:txBody>
      </p:sp>
      <p:sp>
        <p:nvSpPr>
          <p:cNvPr id="7" name="Footer Placeholder 4">
            <a:extLst>
              <a:ext uri="{FF2B5EF4-FFF2-40B4-BE49-F238E27FC236}">
                <a16:creationId xmlns:a16="http://schemas.microsoft.com/office/drawing/2014/main" id="{6D585824-14B5-8B0B-BA94-2DC29C829042}"/>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7ADE267A-0BC5-4C0C-689F-9A1D82C795BB}"/>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FDC5FF88-E89B-46F1-5688-D242716E6B54}"/>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0" name="Title 2">
            <a:extLst>
              <a:ext uri="{FF2B5EF4-FFF2-40B4-BE49-F238E27FC236}">
                <a16:creationId xmlns:a16="http://schemas.microsoft.com/office/drawing/2014/main" id="{80B46D4C-CE88-FDFC-3BAD-F63125179D34}"/>
              </a:ext>
            </a:extLst>
          </p:cNvPr>
          <p:cNvSpPr>
            <a:spLocks noGrp="1"/>
          </p:cNvSpPr>
          <p:nvPr>
            <p:ph type="title" hasCustomPrompt="1"/>
          </p:nvPr>
        </p:nvSpPr>
        <p:spPr>
          <a:xfrm>
            <a:off x="683238" y="1023720"/>
            <a:ext cx="10822962" cy="4034691"/>
          </a:xfrm>
          <a:prstGeom prst="rect">
            <a:avLst/>
          </a:prstGeom>
        </p:spPr>
        <p:txBody>
          <a:bodyPr>
            <a:noAutofit/>
          </a:bodyPr>
          <a:lstStyle>
            <a:lvl1pPr>
              <a:lnSpc>
                <a:spcPts val="4000"/>
              </a:lnSpc>
              <a:defRPr sz="2800" b="0">
                <a:solidFill>
                  <a:srgbClr val="003D67"/>
                </a:solidFill>
                <a:latin typeface="+mj-lt"/>
                <a:cs typeface="Arial"/>
              </a:defRPr>
            </a:lvl1pPr>
          </a:lstStyle>
          <a:p>
            <a:r>
              <a:rPr lang="en-US"/>
              <a:t>Quote Goes Here</a:t>
            </a:r>
            <a:br>
              <a:rPr lang="en-US"/>
            </a:b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aliquipvel</a:t>
            </a:r>
            <a:r>
              <a:rPr lang="en-US"/>
              <a:t> illum dolore  fac </a:t>
            </a:r>
            <a:r>
              <a:rPr lang="en-US" err="1"/>
              <a:t>ut</a:t>
            </a:r>
            <a:r>
              <a:rPr lang="en-US"/>
              <a:t> </a:t>
            </a:r>
            <a:r>
              <a:rPr lang="en-US" err="1"/>
              <a:t>laoreet</a:t>
            </a:r>
            <a:r>
              <a:rPr lang="en-US"/>
              <a:t> dolore magna </a:t>
            </a:r>
            <a:r>
              <a:rPr lang="en-US" err="1"/>
              <a:t>aliquer</a:t>
            </a:r>
            <a:r>
              <a:rPr lang="en-US"/>
              <a:t> </a:t>
            </a:r>
            <a:r>
              <a:rPr lang="en-US" err="1"/>
              <a:t>suscipit</a:t>
            </a:r>
            <a:r>
              <a:rPr lang="en-US"/>
              <a:t> </a:t>
            </a:r>
            <a:r>
              <a:rPr lang="en-US" err="1"/>
              <a:t>lobortis</a:t>
            </a:r>
            <a:r>
              <a:rPr lang="en-US"/>
              <a:t>  </a:t>
            </a:r>
          </a:p>
        </p:txBody>
      </p:sp>
      <p:sp>
        <p:nvSpPr>
          <p:cNvPr id="11" name="Text Placeholder 5">
            <a:extLst>
              <a:ext uri="{FF2B5EF4-FFF2-40B4-BE49-F238E27FC236}">
                <a16:creationId xmlns:a16="http://schemas.microsoft.com/office/drawing/2014/main" id="{8F489992-8A9B-4235-C76D-D017C463935D}"/>
              </a:ext>
            </a:extLst>
          </p:cNvPr>
          <p:cNvSpPr>
            <a:spLocks noGrp="1"/>
          </p:cNvSpPr>
          <p:nvPr>
            <p:ph type="body" sz="quarter" idx="10" hasCustomPrompt="1"/>
          </p:nvPr>
        </p:nvSpPr>
        <p:spPr>
          <a:xfrm>
            <a:off x="683238" y="5197859"/>
            <a:ext cx="10822962" cy="359912"/>
          </a:xfrm>
          <a:prstGeom prst="rect">
            <a:avLst/>
          </a:prstGeom>
        </p:spPr>
        <p:txBody>
          <a:bodyPr>
            <a:noAutofit/>
          </a:bodyPr>
          <a:lstStyle>
            <a:lvl1pPr marL="0" indent="0" algn="r">
              <a:buNone/>
              <a:defRPr sz="2000">
                <a:solidFill>
                  <a:srgbClr val="003D67"/>
                </a:solidFill>
                <a:latin typeface="+mn-lt"/>
                <a:cs typeface="Arial"/>
              </a:defRPr>
            </a:lvl1pPr>
          </a:lstStyle>
          <a:p>
            <a:pPr lvl="0"/>
            <a:r>
              <a:rPr lang="en-US"/>
              <a:t>Name Goes Here</a:t>
            </a:r>
          </a:p>
        </p:txBody>
      </p:sp>
      <p:sp>
        <p:nvSpPr>
          <p:cNvPr id="12" name="Rectangle 11">
            <a:extLst>
              <a:ext uri="{FF2B5EF4-FFF2-40B4-BE49-F238E27FC236}">
                <a16:creationId xmlns:a16="http://schemas.microsoft.com/office/drawing/2014/main" id="{4C9DA7EC-7A43-92C6-6264-D14C31AA172D}"/>
              </a:ext>
            </a:extLst>
          </p:cNvPr>
          <p:cNvSpPr/>
          <p:nvPr userDrawn="1"/>
        </p:nvSpPr>
        <p:spPr>
          <a:xfrm>
            <a:off x="-2562" y="1023720"/>
            <a:ext cx="228600" cy="41148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072914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7AC7BAD-7820-55D5-D6AD-078844BA9F6E}"/>
              </a:ext>
            </a:extLst>
          </p:cNvPr>
          <p:cNvSpPr/>
          <p:nvPr userDrawn="1"/>
        </p:nvSpPr>
        <p:spPr>
          <a:xfrm>
            <a:off x="0" y="0"/>
            <a:ext cx="12192000" cy="160029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6"/>
            <a:ext cx="10822962" cy="457200"/>
          </a:xfrm>
          <a:prstGeom prst="rect">
            <a:avLst/>
          </a:prstGeom>
        </p:spPr>
        <p:txBody>
          <a:bodyPr anchor="ctr"/>
          <a:lstStyle>
            <a:lvl1pPr>
              <a:lnSpc>
                <a:spcPts val="4400"/>
              </a:lnSpc>
              <a:defRPr sz="3600">
                <a:solidFill>
                  <a:schemeClr val="bg1"/>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dirty="0"/>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1818045"/>
            <a:ext cx="10828338" cy="4141385"/>
          </a:xfrm>
          <a:prstGeom prst="rect">
            <a:avLst/>
          </a:prstGeom>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
        <p:nvSpPr>
          <p:cNvPr id="26" name="Rectangle 25">
            <a:extLst>
              <a:ext uri="{FF2B5EF4-FFF2-40B4-BE49-F238E27FC236}">
                <a16:creationId xmlns:a16="http://schemas.microsoft.com/office/drawing/2014/main" id="{D45A9768-47B8-7F5A-2E8C-1D8C598A0CC5}"/>
              </a:ext>
            </a:extLst>
          </p:cNvPr>
          <p:cNvSpPr/>
          <p:nvPr userDrawn="1"/>
        </p:nvSpPr>
        <p:spPr>
          <a:xfrm rot="16200000">
            <a:off x="11346177" y="845915"/>
            <a:ext cx="91440" cy="16002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5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Line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41B45-1DEB-A79E-827B-BA5F1B92283F}"/>
              </a:ext>
            </a:extLst>
          </p:cNvPr>
          <p:cNvSpPr/>
          <p:nvPr userDrawn="1"/>
        </p:nvSpPr>
        <p:spPr>
          <a:xfrm>
            <a:off x="0" y="0"/>
            <a:ext cx="12192000" cy="2178423"/>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914495"/>
            <a:ext cx="10822962" cy="914400"/>
          </a:xfrm>
          <a:prstGeom prst="rect">
            <a:avLst/>
          </a:prstGeom>
        </p:spPr>
        <p:txBody>
          <a:bodyPr anchor="ctr"/>
          <a:lstStyle>
            <a:lvl1pPr>
              <a:lnSpc>
                <a:spcPts val="4400"/>
              </a:lnSpc>
              <a:defRPr sz="3200">
                <a:solidFill>
                  <a:schemeClr val="bg1"/>
                </a:solidFill>
                <a:latin typeface="Franklin Gothic Heavy" panose="020B0903020102020204" pitchFamily="34" charset="0"/>
              </a:defRPr>
            </a:lvl1pPr>
          </a:lstStyle>
          <a:p>
            <a:r>
              <a:rPr lang="en-US"/>
              <a:t>TWO LINE TITLE</a:t>
            </a:r>
            <a:br>
              <a:rPr lang="en-US"/>
            </a:br>
            <a:r>
              <a:rPr lang="en-US"/>
              <a:t>USE THIS LAYOUT </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9" name="Footer Placeholder 4">
            <a:extLst>
              <a:ext uri="{FF2B5EF4-FFF2-40B4-BE49-F238E27FC236}">
                <a16:creationId xmlns:a16="http://schemas.microsoft.com/office/drawing/2014/main" id="{209B460A-EDE7-07F0-1661-D0EC7BD2768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20" name="Slide Number Placeholder 5">
            <a:extLst>
              <a:ext uri="{FF2B5EF4-FFF2-40B4-BE49-F238E27FC236}">
                <a16:creationId xmlns:a16="http://schemas.microsoft.com/office/drawing/2014/main" id="{80B54882-2840-2604-9037-D75D4A7CE4CF}"/>
              </a:ext>
            </a:extLst>
          </p:cNvPr>
          <p:cNvSpPr txBox="1">
            <a:spLocks/>
          </p:cNvSpPr>
          <p:nvPr userDrawn="1"/>
        </p:nvSpPr>
        <p:spPr>
          <a:xfrm>
            <a:off x="10596414"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1" name="Straight Connector 20">
            <a:extLst>
              <a:ext uri="{FF2B5EF4-FFF2-40B4-BE49-F238E27FC236}">
                <a16:creationId xmlns:a16="http://schemas.microsoft.com/office/drawing/2014/main" id="{DA4B131F-B9FF-70DF-DEDF-C0982BAEC01B}"/>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3" name="Content Placeholder 22">
            <a:extLst>
              <a:ext uri="{FF2B5EF4-FFF2-40B4-BE49-F238E27FC236}">
                <a16:creationId xmlns:a16="http://schemas.microsoft.com/office/drawing/2014/main" id="{A766F6E7-ABA0-199F-224A-9DAF39CEC326}"/>
              </a:ext>
            </a:extLst>
          </p:cNvPr>
          <p:cNvSpPr>
            <a:spLocks noGrp="1"/>
          </p:cNvSpPr>
          <p:nvPr>
            <p:ph sz="quarter" idx="13"/>
          </p:nvPr>
        </p:nvSpPr>
        <p:spPr>
          <a:xfrm>
            <a:off x="682625" y="2412098"/>
            <a:ext cx="10828338" cy="3547332"/>
          </a:xfrm>
          <a:prstGeom prst="rect">
            <a:avLst/>
          </a:prstGeom>
        </p:spPr>
        <p:txBody>
          <a:bodyPr/>
          <a:lstStyle>
            <a:lvl1pPr marL="0" inden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a:t>
            </a:r>
          </a:p>
        </p:txBody>
      </p:sp>
    </p:spTree>
    <p:extLst>
      <p:ext uri="{BB962C8B-B14F-4D97-AF65-F5344CB8AC3E}">
        <p14:creationId xmlns:p14="http://schemas.microsoft.com/office/powerpoint/2010/main" val="3644532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p:nvPr>
        </p:nvSpPr>
        <p:spPr>
          <a:xfrm>
            <a:off x="5431699" y="1380966"/>
            <a:ext cx="6559175" cy="4562835"/>
          </a:xfrm>
          <a:prstGeom prst="rect">
            <a:avLst/>
          </a:prstGeom>
        </p:spPr>
        <p:txBody>
          <a:bodyPr vert="horz" lIns="91440" tIns="45720" rIns="91440" bIns="45720" rtlCol="0">
            <a:normAutofit/>
          </a:bodyPr>
          <a:lstStyle>
            <a:lvl1pPr marL="0" indent="0">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TABLE OF </a:t>
            </a:r>
            <a:br>
              <a:rPr lang="en-US"/>
            </a:br>
            <a:r>
              <a:rPr lang="en-US"/>
              <a:t>CONTENT</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25035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hoto w/ Caption,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2562" y="5029200"/>
            <a:ext cx="12194561" cy="182879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5431699" y="1138021"/>
            <a:ext cx="6074501" cy="3662780"/>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83238" y="2281021"/>
            <a:ext cx="4526937" cy="3662780"/>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4298335"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ext Placeholder 2">
            <a:extLst>
              <a:ext uri="{FF2B5EF4-FFF2-40B4-BE49-F238E27FC236}">
                <a16:creationId xmlns:a16="http://schemas.microsoft.com/office/drawing/2014/main" id="{0A252B19-3E39-F109-516A-01A2CF3F94F8}"/>
              </a:ext>
            </a:extLst>
          </p:cNvPr>
          <p:cNvSpPr>
            <a:spLocks noGrp="1"/>
          </p:cNvSpPr>
          <p:nvPr>
            <p:ph idx="14" hasCustomPrompt="1"/>
          </p:nvPr>
        </p:nvSpPr>
        <p:spPr>
          <a:xfrm>
            <a:off x="5431699" y="5258001"/>
            <a:ext cx="6074501" cy="685597"/>
          </a:xfrm>
          <a:prstGeom prst="rect">
            <a:avLst/>
          </a:prstGeom>
        </p:spPr>
        <p:txBody>
          <a:bodyPr vert="horz" lIns="91440" tIns="45720" rIns="91440" bIns="45720" rtlCol="0">
            <a:normAutofit/>
          </a:bodyPr>
          <a:lstStyle>
            <a:lvl1pPr marL="0" indent="0">
              <a:buNone/>
              <a:defRPr sz="1400">
                <a:solidFill>
                  <a:schemeClr val="bg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Photo Caption goes here</a:t>
            </a:r>
          </a:p>
        </p:txBody>
      </p:sp>
    </p:spTree>
    <p:extLst>
      <p:ext uri="{BB962C8B-B14F-4D97-AF65-F5344CB8AC3E}">
        <p14:creationId xmlns:p14="http://schemas.microsoft.com/office/powerpoint/2010/main" val="2040918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83238" y="2286315"/>
            <a:ext cx="6013397" cy="3479789"/>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29358"/>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FEMA PowerPoint Presentation Update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6923219" y="1129358"/>
            <a:ext cx="5268782" cy="4636745"/>
          </a:xfrm>
          <a:prstGeom prst="rect">
            <a:avLst/>
          </a:prstGeom>
          <a:solidFill>
            <a:srgbClr val="EDEEEE"/>
          </a:solidFill>
        </p:spPr>
        <p:txBody>
          <a:bodyPr/>
          <a:lstStyle>
            <a:lvl1pPr>
              <a:defRPr sz="1800"/>
            </a:lvl1pPr>
          </a:lstStyle>
          <a:p>
            <a:endParaRPr lang="en-US"/>
          </a:p>
        </p:txBody>
      </p:sp>
    </p:spTree>
    <p:extLst>
      <p:ext uri="{BB962C8B-B14F-4D97-AF65-F5344CB8AC3E}">
        <p14:creationId xmlns:p14="http://schemas.microsoft.com/office/powerpoint/2010/main" val="1614089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925236" y="1138021"/>
            <a:ext cx="4580963" cy="4831128"/>
          </a:xfrm>
          <a:prstGeom prst="rect">
            <a:avLst/>
          </a:prstGeom>
        </p:spPr>
        <p:txBody>
          <a:bodyPr vert="horz" lIns="91440" tIns="45720" rIns="91440" bIns="45720" rtlCol="0">
            <a:normAutofit/>
          </a:bodyPr>
          <a:lstStyle>
            <a:lvl1pPr marL="0" inden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stStyle>
          <a:p>
            <a:pPr lvl="0"/>
            <a:r>
              <a:rPr lang="en-US"/>
              <a:t>Click to edit master text styles</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6593" y="1369905"/>
            <a:ext cx="6013397"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83238" y="1138020"/>
            <a:ext cx="6016752"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4" name="Content Placeholder 3">
            <a:extLst>
              <a:ext uri="{FF2B5EF4-FFF2-40B4-BE49-F238E27FC236}">
                <a16:creationId xmlns:a16="http://schemas.microsoft.com/office/drawing/2014/main" id="{41AA1075-1A33-D11B-9DDA-495E686C0B6B}"/>
              </a:ext>
            </a:extLst>
          </p:cNvPr>
          <p:cNvSpPr>
            <a:spLocks noGrp="1"/>
          </p:cNvSpPr>
          <p:nvPr>
            <p:ph sz="quarter" idx="13"/>
          </p:nvPr>
        </p:nvSpPr>
        <p:spPr>
          <a:xfrm>
            <a:off x="682625" y="2512906"/>
            <a:ext cx="6013450" cy="3456242"/>
          </a:xfrm>
          <a:prstGeom prst="rect">
            <a:avLst/>
          </a:prstGeo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723858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Content-2">
    <p:spTree>
      <p:nvGrpSpPr>
        <p:cNvPr id="1" name=""/>
        <p:cNvGrpSpPr/>
        <p:nvPr/>
      </p:nvGrpSpPr>
      <p:grpSpPr>
        <a:xfrm>
          <a:off x="0" y="0"/>
          <a:ext cx="0" cy="0"/>
          <a:chOff x="0" y="0"/>
          <a:chExt cx="0" cy="0"/>
        </a:xfrm>
      </p:grpSpPr>
      <p:sp>
        <p:nvSpPr>
          <p:cNvPr id="8" name="Text Placeholder 2"/>
          <p:cNvSpPr>
            <a:spLocks noGrp="1"/>
          </p:cNvSpPr>
          <p:nvPr>
            <p:ph idx="1"/>
          </p:nvPr>
        </p:nvSpPr>
        <p:spPr>
          <a:xfrm>
            <a:off x="5320552" y="2052419"/>
            <a:ext cx="6185647" cy="3916725"/>
          </a:xfrm>
          <a:prstGeom prst="rect">
            <a:avLst/>
          </a:prstGeom>
        </p:spPr>
        <p:txBody>
          <a:bodyPr vert="horz" lIns="91440" tIns="45720" rIns="91440" bIns="45720" rtlCol="0">
            <a:normAutofit/>
          </a:bodyPr>
          <a:lstStyle>
            <a:lvl1pPr marL="0" indent="0">
              <a:lnSpc>
                <a:spcPct val="100000"/>
              </a:lnSpc>
              <a:buNone/>
              <a:defRPr sz="1800">
                <a:solidFill>
                  <a:schemeClr val="tx1"/>
                </a:solidFill>
              </a:defRPr>
            </a:lvl1pPr>
            <a:lvl2pPr marL="457200" indent="0">
              <a:lnSpc>
                <a:spcPct val="100000"/>
              </a:lnSpc>
              <a:buNone/>
              <a:defRPr sz="1800">
                <a:solidFill>
                  <a:schemeClr val="tx1"/>
                </a:solidFill>
              </a:defRPr>
            </a:lvl2pPr>
            <a:lvl3pPr marL="914400" indent="0">
              <a:lnSpc>
                <a:spcPct val="100000"/>
              </a:lnSpc>
              <a:buNone/>
              <a:defRPr sz="18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5320552" y="1383398"/>
            <a:ext cx="6185647" cy="457200"/>
          </a:xfrm>
          <a:prstGeom prst="rect">
            <a:avLst/>
          </a:prstGeom>
        </p:spPr>
        <p:txBody>
          <a:bodyPr anchor="ctr"/>
          <a:lstStyle>
            <a:lvl1pP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5323318" y="1138020"/>
            <a:ext cx="6182882" cy="228600"/>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Subtitle</a:t>
            </a:r>
          </a:p>
        </p:txBody>
      </p:sp>
      <p:sp>
        <p:nvSpPr>
          <p:cNvPr id="3" name="Rectangle 2">
            <a:extLst>
              <a:ext uri="{FF2B5EF4-FFF2-40B4-BE49-F238E27FC236}">
                <a16:creationId xmlns:a16="http://schemas.microsoft.com/office/drawing/2014/main" id="{9FB85B6D-0B9C-8C4F-1713-1951698D2844}"/>
              </a:ext>
            </a:extLst>
          </p:cNvPr>
          <p:cNvSpPr/>
          <p:nvPr userDrawn="1"/>
        </p:nvSpPr>
        <p:spPr>
          <a:xfrm>
            <a:off x="-1" y="2649070"/>
            <a:ext cx="5091953" cy="332007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Picture Placeholder 15">
            <a:extLst>
              <a:ext uri="{FF2B5EF4-FFF2-40B4-BE49-F238E27FC236}">
                <a16:creationId xmlns:a16="http://schemas.microsoft.com/office/drawing/2014/main" id="{1BAE0020-C71C-4423-50AE-6FD966F514EF}"/>
              </a:ext>
            </a:extLst>
          </p:cNvPr>
          <p:cNvSpPr>
            <a:spLocks noGrp="1"/>
          </p:cNvSpPr>
          <p:nvPr>
            <p:ph type="pic" sz="quarter" idx="13"/>
          </p:nvPr>
        </p:nvSpPr>
        <p:spPr>
          <a:xfrm>
            <a:off x="683238" y="1138020"/>
            <a:ext cx="3713949" cy="4145327"/>
          </a:xfrm>
          <a:prstGeom prst="rect">
            <a:avLst/>
          </a:prstGeom>
          <a:solidFill>
            <a:srgbClr val="EDEEEE"/>
          </a:solidFill>
        </p:spPr>
        <p:txBody>
          <a:bodyPr/>
          <a:lstStyle/>
          <a:p>
            <a:endParaRPr lang="en-US"/>
          </a:p>
        </p:txBody>
      </p:sp>
    </p:spTree>
    <p:extLst>
      <p:ext uri="{BB962C8B-B14F-4D97-AF65-F5344CB8AC3E}">
        <p14:creationId xmlns:p14="http://schemas.microsoft.com/office/powerpoint/2010/main" val="309212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Three Se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C72B96-D07C-C69A-8B31-012039E01E84}"/>
              </a:ext>
            </a:extLst>
          </p:cNvPr>
          <p:cNvSpPr/>
          <p:nvPr userDrawn="1"/>
        </p:nvSpPr>
        <p:spPr>
          <a:xfrm>
            <a:off x="697847"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97847" y="1383398"/>
            <a:ext cx="10863304"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646748"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 name="Text Placeholder 5">
            <a:extLst>
              <a:ext uri="{FF2B5EF4-FFF2-40B4-BE49-F238E27FC236}">
                <a16:creationId xmlns:a16="http://schemas.microsoft.com/office/drawing/2014/main" id="{743AFDE3-C781-1F82-0EBE-2D5BEA97229D}"/>
              </a:ext>
            </a:extLst>
          </p:cNvPr>
          <p:cNvSpPr>
            <a:spLocks noGrp="1"/>
          </p:cNvSpPr>
          <p:nvPr>
            <p:ph type="body" sz="quarter" idx="10" hasCustomPrompt="1"/>
          </p:nvPr>
        </p:nvSpPr>
        <p:spPr>
          <a:xfrm>
            <a:off x="697847" y="1138020"/>
            <a:ext cx="10863304"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Subtitle</a:t>
            </a:r>
          </a:p>
        </p:txBody>
      </p: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1817514"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4" name="Text Placeholder 23">
            <a:extLst>
              <a:ext uri="{FF2B5EF4-FFF2-40B4-BE49-F238E27FC236}">
                <a16:creationId xmlns:a16="http://schemas.microsoft.com/office/drawing/2014/main" id="{D8BAF6D0-43E7-5F2D-A562-449C90307F8B}"/>
              </a:ext>
            </a:extLst>
          </p:cNvPr>
          <p:cNvSpPr>
            <a:spLocks noGrp="1"/>
          </p:cNvSpPr>
          <p:nvPr>
            <p:ph type="body" sz="quarter" idx="17"/>
          </p:nvPr>
        </p:nvSpPr>
        <p:spPr>
          <a:xfrm>
            <a:off x="926448"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5" name="Rectangle 24">
            <a:extLst>
              <a:ext uri="{FF2B5EF4-FFF2-40B4-BE49-F238E27FC236}">
                <a16:creationId xmlns:a16="http://schemas.microsoft.com/office/drawing/2014/main" id="{F560C553-E9DF-DC68-F0D3-619517FC7397}"/>
              </a:ext>
            </a:extLst>
          </p:cNvPr>
          <p:cNvSpPr/>
          <p:nvPr userDrawn="1"/>
        </p:nvSpPr>
        <p:spPr>
          <a:xfrm>
            <a:off x="4595834"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Picture Placeholder 21">
            <a:extLst>
              <a:ext uri="{FF2B5EF4-FFF2-40B4-BE49-F238E27FC236}">
                <a16:creationId xmlns:a16="http://schemas.microsoft.com/office/drawing/2014/main" id="{76676052-DFD7-1F40-A4EE-3A185ECFB3F9}"/>
              </a:ext>
            </a:extLst>
          </p:cNvPr>
          <p:cNvSpPr>
            <a:spLocks noGrp="1"/>
          </p:cNvSpPr>
          <p:nvPr>
            <p:ph type="pic" sz="quarter" idx="18"/>
          </p:nvPr>
        </p:nvSpPr>
        <p:spPr>
          <a:xfrm>
            <a:off x="5809458"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27" name="Text Placeholder 23">
            <a:extLst>
              <a:ext uri="{FF2B5EF4-FFF2-40B4-BE49-F238E27FC236}">
                <a16:creationId xmlns:a16="http://schemas.microsoft.com/office/drawing/2014/main" id="{FC3F8B39-51CD-8CCF-5ACC-2E53188A61DF}"/>
              </a:ext>
            </a:extLst>
          </p:cNvPr>
          <p:cNvSpPr>
            <a:spLocks noGrp="1"/>
          </p:cNvSpPr>
          <p:nvPr>
            <p:ph type="body" sz="quarter" idx="19"/>
          </p:nvPr>
        </p:nvSpPr>
        <p:spPr>
          <a:xfrm>
            <a:off x="4827749"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8" name="Rectangle 27">
            <a:extLst>
              <a:ext uri="{FF2B5EF4-FFF2-40B4-BE49-F238E27FC236}">
                <a16:creationId xmlns:a16="http://schemas.microsoft.com/office/drawing/2014/main" id="{6462456F-D0C7-46F5-32BD-A6909740B1A6}"/>
              </a:ext>
            </a:extLst>
          </p:cNvPr>
          <p:cNvSpPr/>
          <p:nvPr userDrawn="1"/>
        </p:nvSpPr>
        <p:spPr>
          <a:xfrm>
            <a:off x="8493822" y="2901822"/>
            <a:ext cx="3067329" cy="3067329"/>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Picture Placeholder 21">
            <a:extLst>
              <a:ext uri="{FF2B5EF4-FFF2-40B4-BE49-F238E27FC236}">
                <a16:creationId xmlns:a16="http://schemas.microsoft.com/office/drawing/2014/main" id="{C8D0B3B9-1485-E8E8-F419-A661ED9C0A34}"/>
              </a:ext>
            </a:extLst>
          </p:cNvPr>
          <p:cNvSpPr>
            <a:spLocks noGrp="1"/>
          </p:cNvSpPr>
          <p:nvPr>
            <p:ph type="pic" sz="quarter" idx="20"/>
          </p:nvPr>
        </p:nvSpPr>
        <p:spPr>
          <a:xfrm>
            <a:off x="9613489" y="3113396"/>
            <a:ext cx="640080" cy="640080"/>
          </a:xfrm>
          <a:prstGeom prst="ellipse">
            <a:avLst/>
          </a:prstGeom>
          <a:solidFill>
            <a:schemeClr val="bg1"/>
          </a:solidFill>
        </p:spPr>
        <p:txBody>
          <a:bodyPr/>
          <a:lstStyle>
            <a:lvl1pPr marL="0" indent="0" algn="ctr">
              <a:buNone/>
              <a:defRPr sz="1000"/>
            </a:lvl1pPr>
          </a:lstStyle>
          <a:p>
            <a:endParaRPr lang="en-US"/>
          </a:p>
        </p:txBody>
      </p:sp>
      <p:sp>
        <p:nvSpPr>
          <p:cNvPr id="30" name="Text Placeholder 23">
            <a:extLst>
              <a:ext uri="{FF2B5EF4-FFF2-40B4-BE49-F238E27FC236}">
                <a16:creationId xmlns:a16="http://schemas.microsoft.com/office/drawing/2014/main" id="{69AB90A2-5602-D07B-7294-49D8892C2678}"/>
              </a:ext>
            </a:extLst>
          </p:cNvPr>
          <p:cNvSpPr>
            <a:spLocks noGrp="1"/>
          </p:cNvSpPr>
          <p:nvPr>
            <p:ph type="body" sz="quarter" idx="21"/>
          </p:nvPr>
        </p:nvSpPr>
        <p:spPr>
          <a:xfrm>
            <a:off x="8722423" y="3949690"/>
            <a:ext cx="2603499" cy="1805073"/>
          </a:xfrm>
          <a:prstGeom prst="rect">
            <a:avLst/>
          </a:prstGeom>
        </p:spPr>
        <p:txBody>
          <a:bodyPr/>
          <a:lstStyle>
            <a:lvl1pPr marL="0" indent="0" algn="ctr">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cxnSp>
        <p:nvCxnSpPr>
          <p:cNvPr id="3" name="Straight Connector 2">
            <a:extLst>
              <a:ext uri="{FF2B5EF4-FFF2-40B4-BE49-F238E27FC236}">
                <a16:creationId xmlns:a16="http://schemas.microsoft.com/office/drawing/2014/main" id="{B807038D-72AC-289E-DC13-17934DF43AFD}"/>
              </a:ext>
            </a:extLst>
          </p:cNvPr>
          <p:cNvCxnSpPr/>
          <p:nvPr userDrawn="1"/>
        </p:nvCxnSpPr>
        <p:spPr>
          <a:xfrm>
            <a:off x="4724400" y="2097231"/>
            <a:ext cx="2743200" cy="0"/>
          </a:xfrm>
          <a:prstGeom prst="line">
            <a:avLst/>
          </a:prstGeom>
          <a:ln w="76200">
            <a:solidFill>
              <a:srgbClr val="D24B62"/>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172E2BA8-7D7E-58AE-3A59-D1CEE0C58CDF}"/>
              </a:ext>
            </a:extLst>
          </p:cNvPr>
          <p:cNvSpPr/>
          <p:nvPr userDrawn="1"/>
        </p:nvSpPr>
        <p:spPr>
          <a:xfrm>
            <a:off x="628918"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B0025E3-18F5-E88B-67D5-1A8E1A1BE41E}"/>
              </a:ext>
            </a:extLst>
          </p:cNvPr>
          <p:cNvSpPr/>
          <p:nvPr userDrawn="1"/>
        </p:nvSpPr>
        <p:spPr>
          <a:xfrm>
            <a:off x="4546800"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F8A215D-436C-E2BE-2BA1-22F62D160360}"/>
              </a:ext>
            </a:extLst>
          </p:cNvPr>
          <p:cNvSpPr/>
          <p:nvPr userDrawn="1"/>
        </p:nvSpPr>
        <p:spPr>
          <a:xfrm>
            <a:off x="8441474" y="2901822"/>
            <a:ext cx="91440" cy="306324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2052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Text, Three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0C9287-294F-4AE0-ED4B-B75EA839A03F}"/>
              </a:ext>
            </a:extLst>
          </p:cNvPr>
          <p:cNvSpPr/>
          <p:nvPr userDrawn="1"/>
        </p:nvSpPr>
        <p:spPr>
          <a:xfrm>
            <a:off x="0" y="0"/>
            <a:ext cx="12192000" cy="4470393"/>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138020"/>
            <a:ext cx="10822963" cy="457200"/>
          </a:xfrm>
          <a:prstGeom prst="rect">
            <a:avLst/>
          </a:prstGeom>
        </p:spPr>
        <p:txBody>
          <a:bodyPr anchor="ctr"/>
          <a:lstStyle>
            <a:lvl1pPr algn="ctr">
              <a:lnSpc>
                <a:spcPct val="100000"/>
              </a:lnSpc>
              <a:defRPr sz="3600">
                <a:solidFill>
                  <a:schemeClr val="bg1"/>
                </a:solidFill>
                <a:latin typeface="Franklin Gothic Heavy" panose="020B0903020102020204" pitchFamily="34" charset="0"/>
              </a:defRPr>
            </a:lvl1pPr>
          </a:lstStyle>
          <a:p>
            <a:r>
              <a:rPr lang="en-US"/>
              <a:t>ONE LINE TITLE</a:t>
            </a:r>
          </a:p>
        </p:txBody>
      </p:sp>
      <p:sp>
        <p:nvSpPr>
          <p:cNvPr id="5" name="Footer Placeholder 4">
            <a:extLst>
              <a:ext uri="{FF2B5EF4-FFF2-40B4-BE49-F238E27FC236}">
                <a16:creationId xmlns:a16="http://schemas.microsoft.com/office/drawing/2014/main" id="{5F8208D9-00DA-8E75-C792-227EDF67F028}"/>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Picture Placeholder 21">
            <a:extLst>
              <a:ext uri="{FF2B5EF4-FFF2-40B4-BE49-F238E27FC236}">
                <a16:creationId xmlns:a16="http://schemas.microsoft.com/office/drawing/2014/main" id="{3F26BA31-FDC3-9147-DF50-DE7A6014F5D0}"/>
              </a:ext>
            </a:extLst>
          </p:cNvPr>
          <p:cNvSpPr>
            <a:spLocks noGrp="1"/>
          </p:cNvSpPr>
          <p:nvPr>
            <p:ph type="pic" sz="quarter" idx="16"/>
          </p:nvPr>
        </p:nvSpPr>
        <p:spPr>
          <a:xfrm>
            <a:off x="8497911" y="2951409"/>
            <a:ext cx="3063240" cy="3063240"/>
          </a:xfrm>
          <a:prstGeom prst="ellipse">
            <a:avLst/>
          </a:prstGeom>
          <a:solidFill>
            <a:srgbClr val="EDEEEE"/>
          </a:solidFill>
        </p:spPr>
        <p:txBody>
          <a:bodyPr/>
          <a:lstStyle>
            <a:lvl1pPr marL="0" indent="0">
              <a:buNone/>
              <a:defRPr sz="1800"/>
            </a:lvl1pPr>
          </a:lstStyle>
          <a:p>
            <a:endParaRPr lang="en-US"/>
          </a:p>
        </p:txBody>
      </p:sp>
      <p:sp>
        <p:nvSpPr>
          <p:cNvPr id="3" name="Text Placeholder 2">
            <a:extLst>
              <a:ext uri="{FF2B5EF4-FFF2-40B4-BE49-F238E27FC236}">
                <a16:creationId xmlns:a16="http://schemas.microsoft.com/office/drawing/2014/main" id="{C73CF584-0A5B-D610-8EE1-7EE1BCC7E578}"/>
              </a:ext>
            </a:extLst>
          </p:cNvPr>
          <p:cNvSpPr>
            <a:spLocks noGrp="1"/>
          </p:cNvSpPr>
          <p:nvPr>
            <p:ph idx="1" hasCustomPrompt="1"/>
          </p:nvPr>
        </p:nvSpPr>
        <p:spPr>
          <a:xfrm>
            <a:off x="683238" y="1757751"/>
            <a:ext cx="10822961" cy="965058"/>
          </a:xfrm>
          <a:prstGeom prst="rect">
            <a:avLst/>
          </a:prstGeom>
        </p:spPr>
        <p:txBody>
          <a:bodyPr vert="horz" lIns="91440" tIns="45720" rIns="91440" bIns="45720" rtlCol="0">
            <a:normAutofit/>
          </a:bodyPr>
          <a:lstStyle>
            <a:lvl1pPr marL="0" indent="0" algn="ctr">
              <a:buNone/>
              <a:defRPr sz="1800">
                <a:solidFill>
                  <a:schemeClr val="bg1"/>
                </a:solidFill>
              </a:defRPr>
            </a:lvl1pPr>
            <a:lvl2pPr marL="457200" indent="0" algn="ctr">
              <a:buNone/>
              <a:defRPr sz="1800">
                <a:solidFill>
                  <a:schemeClr val="tx1"/>
                </a:solidFill>
              </a:defRPr>
            </a:lvl2pPr>
            <a:lvl3pPr marL="914400" indent="0" algn="ctr">
              <a:buNone/>
              <a:defRPr sz="1800">
                <a:solidFill>
                  <a:schemeClr val="tx1"/>
                </a:solidFill>
              </a:defRPr>
            </a:lvl3pPr>
          </a:lstStyle>
          <a:p>
            <a:pPr lvl="0"/>
            <a:r>
              <a:rPr lang="en-US"/>
              <a:t>Click to edit master text style</a:t>
            </a:r>
          </a:p>
        </p:txBody>
      </p:sp>
      <p:sp>
        <p:nvSpPr>
          <p:cNvPr id="4" name="Picture Placeholder 21">
            <a:extLst>
              <a:ext uri="{FF2B5EF4-FFF2-40B4-BE49-F238E27FC236}">
                <a16:creationId xmlns:a16="http://schemas.microsoft.com/office/drawing/2014/main" id="{D1CF9D15-57F5-19BF-A52F-8BE9C0EAE45B}"/>
              </a:ext>
            </a:extLst>
          </p:cNvPr>
          <p:cNvSpPr>
            <a:spLocks noGrp="1"/>
          </p:cNvSpPr>
          <p:nvPr>
            <p:ph type="pic" sz="quarter" idx="17"/>
          </p:nvPr>
        </p:nvSpPr>
        <p:spPr>
          <a:xfrm>
            <a:off x="4590574" y="2951409"/>
            <a:ext cx="3063240" cy="3063240"/>
          </a:xfrm>
          <a:prstGeom prst="ellipse">
            <a:avLst/>
          </a:prstGeom>
          <a:solidFill>
            <a:srgbClr val="EDEEEE"/>
          </a:solidFill>
        </p:spPr>
        <p:txBody>
          <a:bodyPr/>
          <a:lstStyle>
            <a:lvl1pPr marL="0" indent="0">
              <a:buNone/>
              <a:defRPr sz="1800"/>
            </a:lvl1pPr>
          </a:lstStyle>
          <a:p>
            <a:endParaRPr lang="en-US"/>
          </a:p>
        </p:txBody>
      </p:sp>
      <p:sp>
        <p:nvSpPr>
          <p:cNvPr id="12" name="Picture Placeholder 21">
            <a:extLst>
              <a:ext uri="{FF2B5EF4-FFF2-40B4-BE49-F238E27FC236}">
                <a16:creationId xmlns:a16="http://schemas.microsoft.com/office/drawing/2014/main" id="{82C7A895-6BF9-9A4D-3A1A-DA1A65BBD977}"/>
              </a:ext>
            </a:extLst>
          </p:cNvPr>
          <p:cNvSpPr>
            <a:spLocks noGrp="1"/>
          </p:cNvSpPr>
          <p:nvPr>
            <p:ph type="pic" sz="quarter" idx="18"/>
          </p:nvPr>
        </p:nvSpPr>
        <p:spPr>
          <a:xfrm>
            <a:off x="683238" y="2951409"/>
            <a:ext cx="3063240" cy="3063240"/>
          </a:xfrm>
          <a:prstGeom prst="ellipse">
            <a:avLst/>
          </a:prstGeom>
          <a:solidFill>
            <a:srgbClr val="EDEEEE"/>
          </a:solidFill>
        </p:spPr>
        <p:txBody>
          <a:bodyPr/>
          <a:lstStyle>
            <a:lvl1pPr marL="0" indent="0">
              <a:buNone/>
              <a:defRPr sz="1800"/>
            </a:lvl1pPr>
          </a:lstStyle>
          <a:p>
            <a:endParaRPr lang="en-US"/>
          </a:p>
        </p:txBody>
      </p:sp>
    </p:spTree>
    <p:extLst>
      <p:ext uri="{BB962C8B-B14F-4D97-AF65-F5344CB8AC3E}">
        <p14:creationId xmlns:p14="http://schemas.microsoft.com/office/powerpoint/2010/main" val="4029874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Fire Grants Programs</a:t>
            </a:r>
            <a:endParaRPr lang="en-US" dirty="0"/>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683238" y="2898900"/>
            <a:ext cx="10877913" cy="457200"/>
          </a:xfrm>
          <a:prstGeom prst="rect">
            <a:avLst/>
          </a:prstGeom>
        </p:spPr>
        <p:txBody>
          <a:bodyPr lIns="64251" tIns="32125" rIns="64251" bIns="32125" anchor="ctr"/>
          <a:lstStyle>
            <a:lvl1pPr algn="ctr">
              <a:lnSpc>
                <a:spcPts val="5000"/>
              </a:lnSpc>
              <a:spcBef>
                <a:spcPts val="7500"/>
              </a:spcBef>
              <a:spcAft>
                <a:spcPts val="0"/>
              </a:spcAft>
              <a:defRPr sz="4000" baseline="0">
                <a:solidFill>
                  <a:srgbClr val="005288"/>
                </a:solidFill>
                <a:latin typeface="Franklin Gothic Heavy" panose="020B0903020102020204" pitchFamily="34" charset="0"/>
              </a:defRPr>
            </a:lvl1pPr>
          </a:lstStyle>
          <a:p>
            <a:r>
              <a:rPr lang="en-US"/>
              <a:t>SECTION HEADER GOES HERE</a:t>
            </a:r>
          </a:p>
        </p:txBody>
      </p:sp>
      <p:sp>
        <p:nvSpPr>
          <p:cNvPr id="22" name="Subtitle 2"/>
          <p:cNvSpPr>
            <a:spLocks noGrp="1"/>
          </p:cNvSpPr>
          <p:nvPr>
            <p:ph type="subTitle" idx="1" hasCustomPrompt="1"/>
          </p:nvPr>
        </p:nvSpPr>
        <p:spPr>
          <a:xfrm>
            <a:off x="683238" y="3752095"/>
            <a:ext cx="10877913" cy="341876"/>
          </a:xfrm>
          <a:prstGeom prst="rect">
            <a:avLst/>
          </a:prstGeom>
        </p:spPr>
        <p:txBody>
          <a:bodyPr wrap="square" lIns="64251" tIns="32125" rIns="64251" bIns="32125">
            <a:spAutoFit/>
          </a:bodyPr>
          <a:lstStyle>
            <a:lvl1pPr marL="0" indent="0" algn="ctr">
              <a:lnSpc>
                <a:spcPct val="100000"/>
              </a:lnSpc>
              <a:spcBef>
                <a:spcPts val="2109"/>
              </a:spcBef>
              <a:buClr>
                <a:schemeClr val="tx2"/>
              </a:buClr>
              <a:buSzPct val="100000"/>
              <a:buFontTx/>
              <a:buNone/>
              <a:defRPr sz="1800" cap="none" baseline="0">
                <a:solidFill>
                  <a:srgbClr val="3D98C1"/>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cxnSp>
        <p:nvCxnSpPr>
          <p:cNvPr id="6" name="Straight Connector 5">
            <a:extLst>
              <a:ext uri="{FF2B5EF4-FFF2-40B4-BE49-F238E27FC236}">
                <a16:creationId xmlns:a16="http://schemas.microsoft.com/office/drawing/2014/main" id="{7DC65CA8-500F-48D4-0AC5-DC4762A2E6FE}"/>
              </a:ext>
            </a:extLst>
          </p:cNvPr>
          <p:cNvCxnSpPr>
            <a:cxnSpLocks/>
          </p:cNvCxnSpPr>
          <p:nvPr userDrawn="1"/>
        </p:nvCxnSpPr>
        <p:spPr>
          <a:xfrm>
            <a:off x="4064794" y="3539228"/>
            <a:ext cx="41148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sp>
        <p:nvSpPr>
          <p:cNvPr id="14" name="Footer Placeholder 4">
            <a:extLst>
              <a:ext uri="{FF2B5EF4-FFF2-40B4-BE49-F238E27FC236}">
                <a16:creationId xmlns:a16="http://schemas.microsoft.com/office/drawing/2014/main" id="{E871D614-D554-23D4-95ED-8073F7EAAB49}"/>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15" name="Slide Number Placeholder 5">
            <a:extLst>
              <a:ext uri="{FF2B5EF4-FFF2-40B4-BE49-F238E27FC236}">
                <a16:creationId xmlns:a16="http://schemas.microsoft.com/office/drawing/2014/main" id="{9E46107E-7A2A-250C-46E7-B56B8B977FE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17" name="Footer Placeholder 4">
            <a:extLst>
              <a:ext uri="{FF2B5EF4-FFF2-40B4-BE49-F238E27FC236}">
                <a16:creationId xmlns:a16="http://schemas.microsoft.com/office/drawing/2014/main" id="{9D802289-ED52-4616-F018-545E71FE5EF2}"/>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8" name="Footer Placeholder 4">
            <a:extLst>
              <a:ext uri="{FF2B5EF4-FFF2-40B4-BE49-F238E27FC236}">
                <a16:creationId xmlns:a16="http://schemas.microsoft.com/office/drawing/2014/main" id="{44E4743A-2687-77A3-5F1D-9EE9160197A9}"/>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9" name="Slide Number Placeholder 5">
            <a:extLst>
              <a:ext uri="{FF2B5EF4-FFF2-40B4-BE49-F238E27FC236}">
                <a16:creationId xmlns:a16="http://schemas.microsoft.com/office/drawing/2014/main" id="{0AEF40A1-1F59-4C0B-C352-90D77AB2D0BC}"/>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20" name="Straight Connector 19">
            <a:extLst>
              <a:ext uri="{FF2B5EF4-FFF2-40B4-BE49-F238E27FC236}">
                <a16:creationId xmlns:a16="http://schemas.microsoft.com/office/drawing/2014/main" id="{456CF8E3-4B8A-F4CC-E9F2-DBA0BB411CE2}"/>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78711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1130139"/>
            <a:ext cx="6096000" cy="4839008"/>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86593" y="2252571"/>
            <a:ext cx="5180646" cy="3716575"/>
          </a:xfrm>
          <a:prstGeom prst="rect">
            <a:avLst/>
          </a:prstGeom>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324440" y="1379318"/>
            <a:ext cx="5257962" cy="4348543"/>
          </a:xfrm>
          <a:prstGeom prst="rect">
            <a:avLst/>
          </a:prstGeom>
        </p:spPr>
        <p:txBody>
          <a:bodyPr/>
          <a:lstStyle>
            <a:lvl1pPr marL="0" indent="0">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2" name="Footer Placeholder 4">
            <a:extLst>
              <a:ext uri="{FF2B5EF4-FFF2-40B4-BE49-F238E27FC236}">
                <a16:creationId xmlns:a16="http://schemas.microsoft.com/office/drawing/2014/main" id="{0ED4D636-C1D0-C46C-E665-BD8B7568F5CF}"/>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4" name="Slide Number Placeholder 5">
            <a:extLst>
              <a:ext uri="{FF2B5EF4-FFF2-40B4-BE49-F238E27FC236}">
                <a16:creationId xmlns:a16="http://schemas.microsoft.com/office/drawing/2014/main" id="{1DD302FC-E143-232F-4B89-87D19D7E5F81}"/>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8C538D4-57C8-276F-230E-E1B4C5E6E4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3C4275F6-B661-3AC7-4E64-07ED72025A4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32F96268-9F6D-B7C4-2E88-CAFD7FF012C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2981E66-FD99-912B-8622-449D06E986C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5" name="Title 12">
            <a:extLst>
              <a:ext uri="{FF2B5EF4-FFF2-40B4-BE49-F238E27FC236}">
                <a16:creationId xmlns:a16="http://schemas.microsoft.com/office/drawing/2014/main" id="{23A86A49-3205-CCA8-1F08-9999A53DA502}"/>
              </a:ext>
            </a:extLst>
          </p:cNvPr>
          <p:cNvSpPr>
            <a:spLocks noGrp="1"/>
          </p:cNvSpPr>
          <p:nvPr>
            <p:ph type="title" hasCustomPrompt="1"/>
          </p:nvPr>
        </p:nvSpPr>
        <p:spPr>
          <a:xfrm>
            <a:off x="686593" y="1130139"/>
            <a:ext cx="5180646" cy="9144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THE TWO LINE TITLE GOES HERE</a:t>
            </a:r>
          </a:p>
        </p:txBody>
      </p:sp>
      <p:sp>
        <p:nvSpPr>
          <p:cNvPr id="17" name="Rectangle 16">
            <a:extLst>
              <a:ext uri="{FF2B5EF4-FFF2-40B4-BE49-F238E27FC236}">
                <a16:creationId xmlns:a16="http://schemas.microsoft.com/office/drawing/2014/main" id="{D2AE0455-A54A-A1F6-F438-32E83F7066C5}"/>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263567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o 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02B124E-1302-F2FA-C60D-1E138316DDEE}"/>
              </a:ext>
            </a:extLst>
          </p:cNvPr>
          <p:cNvSpPr/>
          <p:nvPr userDrawn="1"/>
        </p:nvSpPr>
        <p:spPr>
          <a:xfrm>
            <a:off x="0" y="0"/>
            <a:ext cx="12192000" cy="1828800"/>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sz="half" idx="1" hasCustomPrompt="1"/>
          </p:nvPr>
        </p:nvSpPr>
        <p:spPr>
          <a:xfrm>
            <a:off x="726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130138"/>
            <a:ext cx="5268383" cy="4839005"/>
          </a:xfrm>
          <a:prstGeom prst="rect">
            <a:avLst/>
          </a:prstGeom>
          <a:solidFill>
            <a:schemeClr val="bg1"/>
          </a:solidFill>
        </p:spPr>
        <p:txBody>
          <a:bodyPr/>
          <a:lstStyle>
            <a:lvl1pPr>
              <a:defRPr sz="1800"/>
            </a:lvl1pPr>
            <a:lvl2pPr>
              <a:spcBef>
                <a:spcPts val="1000"/>
              </a:spcBef>
              <a:defRPr sz="1800"/>
            </a:lvl2pPr>
            <a:lvl3pPr>
              <a:spcBef>
                <a:spcPts val="1000"/>
              </a:spcBef>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6" name="Footer Placeholder 4">
            <a:extLst>
              <a:ext uri="{FF2B5EF4-FFF2-40B4-BE49-F238E27FC236}">
                <a16:creationId xmlns:a16="http://schemas.microsoft.com/office/drawing/2014/main" id="{1ECD2C18-1412-3967-253F-C4C71881EDB3}"/>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7" name="Slide Number Placeholder 5">
            <a:extLst>
              <a:ext uri="{FF2B5EF4-FFF2-40B4-BE49-F238E27FC236}">
                <a16:creationId xmlns:a16="http://schemas.microsoft.com/office/drawing/2014/main" id="{AFDDF51C-031E-BA3B-8010-40977CA24D8E}"/>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8" name="Footer Placeholder 4">
            <a:extLst>
              <a:ext uri="{FF2B5EF4-FFF2-40B4-BE49-F238E27FC236}">
                <a16:creationId xmlns:a16="http://schemas.microsoft.com/office/drawing/2014/main" id="{67C50EF1-3987-5BC7-70C8-B11FC2AFAF21}"/>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14" name="Footer Placeholder 4">
            <a:extLst>
              <a:ext uri="{FF2B5EF4-FFF2-40B4-BE49-F238E27FC236}">
                <a16:creationId xmlns:a16="http://schemas.microsoft.com/office/drawing/2014/main" id="{6516D758-E3F4-68B9-18D4-8D6CF0DF8DE5}"/>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5" name="Slide Number Placeholder 5">
            <a:extLst>
              <a:ext uri="{FF2B5EF4-FFF2-40B4-BE49-F238E27FC236}">
                <a16:creationId xmlns:a16="http://schemas.microsoft.com/office/drawing/2014/main" id="{1C6F70BC-CBDC-9AF6-7743-3DD1BE03F3D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6" name="Straight Connector 15">
            <a:extLst>
              <a:ext uri="{FF2B5EF4-FFF2-40B4-BE49-F238E27FC236}">
                <a16:creationId xmlns:a16="http://schemas.microsoft.com/office/drawing/2014/main" id="{312893C8-A50A-C8C8-CF40-26218FBF10F1}"/>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F516853A-72C1-7230-F779-0F090CB6C914}"/>
              </a:ext>
            </a:extLst>
          </p:cNvPr>
          <p:cNvSpPr/>
          <p:nvPr userDrawn="1"/>
        </p:nvSpPr>
        <p:spPr>
          <a:xfrm>
            <a:off x="637518" y="1130138"/>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BF0052B5-05DF-9ABD-AAE8-ED25B6DE63DE}"/>
              </a:ext>
            </a:extLst>
          </p:cNvPr>
          <p:cNvSpPr/>
          <p:nvPr userDrawn="1"/>
        </p:nvSpPr>
        <p:spPr>
          <a:xfrm>
            <a:off x="6222578" y="1131967"/>
            <a:ext cx="91440" cy="4837176"/>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9884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B4145B1-15FA-7C9E-703D-DBDBA76AE332}"/>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3" name="Slide Number Placeholder 5">
            <a:extLst>
              <a:ext uri="{FF2B5EF4-FFF2-40B4-BE49-F238E27FC236}">
                <a16:creationId xmlns:a16="http://schemas.microsoft.com/office/drawing/2014/main" id="{7E699EF9-52F4-410D-ED01-57F736BE2764}"/>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4" name="Footer Placeholder 4">
            <a:extLst>
              <a:ext uri="{FF2B5EF4-FFF2-40B4-BE49-F238E27FC236}">
                <a16:creationId xmlns:a16="http://schemas.microsoft.com/office/drawing/2014/main" id="{B17AD8DE-DB8C-B2B0-B69C-1F3978C2BC2B}"/>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5" name="Footer Placeholder 4">
            <a:extLst>
              <a:ext uri="{FF2B5EF4-FFF2-40B4-BE49-F238E27FC236}">
                <a16:creationId xmlns:a16="http://schemas.microsoft.com/office/drawing/2014/main" id="{D308ACF4-21C6-CE3F-6145-740A2C08C091}"/>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6" name="Slide Number Placeholder 5">
            <a:extLst>
              <a:ext uri="{FF2B5EF4-FFF2-40B4-BE49-F238E27FC236}">
                <a16:creationId xmlns:a16="http://schemas.microsoft.com/office/drawing/2014/main" id="{7CC9F2CA-B8A0-323E-5457-183C7944C11A}"/>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7" name="Straight Connector 6">
            <a:extLst>
              <a:ext uri="{FF2B5EF4-FFF2-40B4-BE49-F238E27FC236}">
                <a16:creationId xmlns:a16="http://schemas.microsoft.com/office/drawing/2014/main" id="{056C01E1-CE9A-46A3-9AA9-4DF09A79E39E}"/>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11" name="Rectangle 10">
            <a:extLst>
              <a:ext uri="{FF2B5EF4-FFF2-40B4-BE49-F238E27FC236}">
                <a16:creationId xmlns:a16="http://schemas.microsoft.com/office/drawing/2014/main" id="{D2E4E0A0-CED8-8317-1D6C-BCE57BF9B787}"/>
              </a:ext>
            </a:extLst>
          </p:cNvPr>
          <p:cNvSpPr/>
          <p:nvPr userDrawn="1"/>
        </p:nvSpPr>
        <p:spPr>
          <a:xfrm>
            <a:off x="4397188" y="896473"/>
            <a:ext cx="7794812" cy="5072674"/>
          </a:xfrm>
          <a:prstGeom prst="rect">
            <a:avLst/>
          </a:prstGeom>
          <a:solidFill>
            <a:srgbClr val="D6E9F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Content Placeholder 3">
            <a:extLst>
              <a:ext uri="{FF2B5EF4-FFF2-40B4-BE49-F238E27FC236}">
                <a16:creationId xmlns:a16="http://schemas.microsoft.com/office/drawing/2014/main" id="{25C6D8D2-7D1D-C23D-9518-646A80E7093E}"/>
              </a:ext>
            </a:extLst>
          </p:cNvPr>
          <p:cNvSpPr>
            <a:spLocks noGrp="1"/>
          </p:cNvSpPr>
          <p:nvPr>
            <p:ph sz="half" idx="13" hasCustomPrompt="1"/>
          </p:nvPr>
        </p:nvSpPr>
        <p:spPr>
          <a:xfrm>
            <a:off x="4867836" y="2252572"/>
            <a:ext cx="6638364" cy="3475289"/>
          </a:xfrm>
          <a:prstGeom prst="rect">
            <a:avLst/>
          </a:prstGeom>
        </p:spPr>
        <p:txBody>
          <a:bodyPr/>
          <a:lstStyle>
            <a:lvl1pPr marL="0" indent="0">
              <a:lnSpc>
                <a:spcPct val="100000"/>
              </a:lnSpc>
              <a:buNone/>
              <a:defRPr sz="1800">
                <a:solidFill>
                  <a:srgbClr val="003D67"/>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Content</a:t>
            </a:r>
          </a:p>
        </p:txBody>
      </p:sp>
      <p:sp>
        <p:nvSpPr>
          <p:cNvPr id="17" name="Rectangle 16">
            <a:extLst>
              <a:ext uri="{FF2B5EF4-FFF2-40B4-BE49-F238E27FC236}">
                <a16:creationId xmlns:a16="http://schemas.microsoft.com/office/drawing/2014/main" id="{A6222519-922C-27A0-DCF5-9069E8C56E39}"/>
              </a:ext>
            </a:extLst>
          </p:cNvPr>
          <p:cNvSpPr/>
          <p:nvPr userDrawn="1"/>
        </p:nvSpPr>
        <p:spPr>
          <a:xfrm>
            <a:off x="4397188" y="1138020"/>
            <a:ext cx="228600" cy="914400"/>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itle 21">
            <a:extLst>
              <a:ext uri="{FF2B5EF4-FFF2-40B4-BE49-F238E27FC236}">
                <a16:creationId xmlns:a16="http://schemas.microsoft.com/office/drawing/2014/main" id="{C2C4FB7E-9173-A538-6611-7109EBAA5AAE}"/>
              </a:ext>
            </a:extLst>
          </p:cNvPr>
          <p:cNvSpPr>
            <a:spLocks noGrp="1"/>
          </p:cNvSpPr>
          <p:nvPr>
            <p:ph type="title" hasCustomPrompt="1"/>
          </p:nvPr>
        </p:nvSpPr>
        <p:spPr>
          <a:xfrm>
            <a:off x="4867836" y="1146253"/>
            <a:ext cx="6638364" cy="906519"/>
          </a:xfrm>
          <a:prstGeom prst="rect">
            <a:avLst/>
          </a:prstGeom>
        </p:spPr>
        <p:txBody>
          <a:bodyPr/>
          <a:lstStyle>
            <a:lvl1pPr>
              <a:lnSpc>
                <a:spcPts val="3600"/>
              </a:lnSpc>
              <a:defRPr sz="3600">
                <a:solidFill>
                  <a:srgbClr val="003D67"/>
                </a:solidFill>
                <a:latin typeface="Franklin Gothic Heavy" panose="020B0903020102020204" pitchFamily="34" charset="0"/>
              </a:defRPr>
            </a:lvl1pPr>
          </a:lstStyle>
          <a:p>
            <a:r>
              <a:rPr lang="en-US"/>
              <a:t>THE TWO LINE TITLE GOES HERE</a:t>
            </a:r>
          </a:p>
        </p:txBody>
      </p:sp>
    </p:spTree>
    <p:extLst>
      <p:ext uri="{BB962C8B-B14F-4D97-AF65-F5344CB8AC3E}">
        <p14:creationId xmlns:p14="http://schemas.microsoft.com/office/powerpoint/2010/main" val="2284162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7332F2-6FCD-D94C-1516-FC50C5F3E980}"/>
              </a:ext>
            </a:extLst>
          </p:cNvPr>
          <p:cNvSpPr/>
          <p:nvPr userDrawn="1"/>
        </p:nvSpPr>
        <p:spPr>
          <a:xfrm>
            <a:off x="0" y="-1"/>
            <a:ext cx="12192000" cy="2153337"/>
          </a:xfrm>
          <a:prstGeom prst="rect">
            <a:avLst/>
          </a:prstGeom>
          <a:solidFill>
            <a:srgbClr val="003D6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Content Placeholder 3"/>
          <p:cNvSpPr>
            <a:spLocks noGrp="1"/>
          </p:cNvSpPr>
          <p:nvPr>
            <p:ph sz="half" idx="2" hasCustomPrompt="1"/>
          </p:nvPr>
        </p:nvSpPr>
        <p:spPr>
          <a:xfrm>
            <a:off x="683238" y="2672869"/>
            <a:ext cx="5297638"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209116" y="1662990"/>
            <a:ext cx="5297084" cy="1009880"/>
          </a:xfrm>
          <a:prstGeom prst="rect">
            <a:avLst/>
          </a:prstGeom>
          <a:solidFill>
            <a:srgbClr val="B8D9E8"/>
          </a:solidFill>
        </p:spPr>
        <p:txBody>
          <a:bodyPr anchor="ctr">
            <a:noAutofit/>
          </a:bodyPr>
          <a:lstStyle>
            <a:lvl1pPr marL="0" indent="0" algn="l">
              <a:buNone/>
              <a:defRPr sz="2800" b="1">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209116" y="2672869"/>
            <a:ext cx="5297084" cy="3297609"/>
          </a:xfrm>
          <a:prstGeom prst="rect">
            <a:avLst/>
          </a:prstGeom>
          <a:solidFill>
            <a:srgbClr val="D6E9F2">
              <a:alpha val="50000"/>
            </a:srgbClr>
          </a:solidFill>
        </p:spPr>
        <p:txBody>
          <a:bodyPr/>
          <a:lstStyle>
            <a:lvl1pPr>
              <a:lnSpc>
                <a:spcPts val="2400"/>
              </a:lnSpc>
              <a:spcBef>
                <a:spcPts val="1000"/>
              </a:spcBef>
              <a:defRPr sz="1800" baseline="0"/>
            </a:lvl1pPr>
            <a:lvl2pPr>
              <a:spcBef>
                <a:spcPts val="1000"/>
              </a:spcBef>
              <a:defRPr sz="180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683238" y="1662990"/>
            <a:ext cx="5297638" cy="1009880"/>
          </a:xfrm>
          <a:prstGeom prst="rect">
            <a:avLst/>
          </a:prstGeom>
          <a:solidFill>
            <a:srgbClr val="B8D9E8"/>
          </a:solidFill>
        </p:spPr>
        <p:txBody>
          <a:bodyPr anchor="ctr">
            <a:noAutofit/>
          </a:bodyPr>
          <a:lstStyle>
            <a:lvl1pPr marL="0" indent="0" algn="l">
              <a:buNone/>
              <a:defRPr sz="2800" b="1" u="none">
                <a:solidFill>
                  <a:srgbClr val="003D67"/>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 name="Footer Placeholder 4">
            <a:extLst>
              <a:ext uri="{FF2B5EF4-FFF2-40B4-BE49-F238E27FC236}">
                <a16:creationId xmlns:a16="http://schemas.microsoft.com/office/drawing/2014/main" id="{884D378B-6427-AB6B-6A4F-B5185B6527BA}"/>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8" name="Slide Number Placeholder 5">
            <a:extLst>
              <a:ext uri="{FF2B5EF4-FFF2-40B4-BE49-F238E27FC236}">
                <a16:creationId xmlns:a16="http://schemas.microsoft.com/office/drawing/2014/main" id="{DB364FF8-7FFA-5E58-ECFC-3B9DA9651175}"/>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9" name="Footer Placeholder 4">
            <a:extLst>
              <a:ext uri="{FF2B5EF4-FFF2-40B4-BE49-F238E27FC236}">
                <a16:creationId xmlns:a16="http://schemas.microsoft.com/office/drawing/2014/main" id="{A28DBD12-F45A-04E3-900B-105522635C9D}"/>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6A272B80-BDB7-41DE-F207-A1D03D96F363}"/>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4E0EBCF8-C9FC-B826-E764-B48EAC255FE8}"/>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03F7EAF3-C21A-2D81-A006-1D67C6D0D873}"/>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22" name="Title 20">
            <a:extLst>
              <a:ext uri="{FF2B5EF4-FFF2-40B4-BE49-F238E27FC236}">
                <a16:creationId xmlns:a16="http://schemas.microsoft.com/office/drawing/2014/main" id="{6C6A0C5D-245C-FF97-94A5-BA3749EC1629}"/>
              </a:ext>
            </a:extLst>
          </p:cNvPr>
          <p:cNvSpPr>
            <a:spLocks noGrp="1"/>
          </p:cNvSpPr>
          <p:nvPr>
            <p:ph type="title" hasCustomPrompt="1"/>
          </p:nvPr>
        </p:nvSpPr>
        <p:spPr>
          <a:xfrm>
            <a:off x="683238" y="914497"/>
            <a:ext cx="10822962" cy="457200"/>
          </a:xfrm>
          <a:prstGeom prst="rect">
            <a:avLst/>
          </a:prstGeom>
        </p:spPr>
        <p:txBody>
          <a:bodyPr anchor="ctr"/>
          <a:lstStyle>
            <a:lvl1pPr algn="l">
              <a:defRPr sz="3600">
                <a:solidFill>
                  <a:schemeClr val="bg1"/>
                </a:solidFill>
                <a:latin typeface="Franklin Gothic Heavy" panose="020B0903020102020204" pitchFamily="34" charset="0"/>
              </a:defRPr>
            </a:lvl1pPr>
          </a:lstStyle>
          <a:p>
            <a:r>
              <a:rPr lang="en-US">
                <a:solidFill>
                  <a:srgbClr val="003D67"/>
                </a:solidFill>
              </a:rPr>
              <a:t>Title goes here</a:t>
            </a:r>
          </a:p>
        </p:txBody>
      </p:sp>
    </p:spTree>
    <p:extLst>
      <p:ext uri="{BB962C8B-B14F-4D97-AF65-F5344CB8AC3E}">
        <p14:creationId xmlns:p14="http://schemas.microsoft.com/office/powerpoint/2010/main" val="251388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89951F2C-7AC9-61F9-FB5F-23CB5A1D0653}"/>
              </a:ext>
            </a:extLst>
          </p:cNvPr>
          <p:cNvSpPr/>
          <p:nvPr userDrawn="1"/>
        </p:nvSpPr>
        <p:spPr>
          <a:xfrm>
            <a:off x="6099047" y="1"/>
            <a:ext cx="6089957" cy="6857999"/>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29133A22-87FE-8303-2CA2-2E244FF7E4A5}"/>
              </a:ext>
            </a:extLst>
          </p:cNvPr>
          <p:cNvSpPr/>
          <p:nvPr userDrawn="1"/>
        </p:nvSpPr>
        <p:spPr>
          <a:xfrm>
            <a:off x="0" y="-1"/>
            <a:ext cx="6099048" cy="6857999"/>
          </a:xfrm>
          <a:prstGeom prst="rect">
            <a:avLst/>
          </a:prstGeom>
          <a:solidFill>
            <a:srgbClr val="003D67">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793F786A-0C1F-ED01-C472-C403FEA56533}"/>
              </a:ext>
            </a:extLst>
          </p:cNvPr>
          <p:cNvSpPr>
            <a:spLocks noGrp="1"/>
          </p:cNvSpPr>
          <p:nvPr>
            <p:ph sz="half" idx="2" hasCustomPrompt="1"/>
          </p:nvPr>
        </p:nvSpPr>
        <p:spPr>
          <a:xfrm>
            <a:off x="683238" y="2672869"/>
            <a:ext cx="5181116" cy="3297609"/>
          </a:xfrm>
          <a:prstGeom prst="rect">
            <a:avLst/>
          </a:prstGeom>
        </p:spPr>
        <p:txBody>
          <a:bodyPr/>
          <a:lstStyle>
            <a:lvl1pPr marL="0" indent="0">
              <a:lnSpc>
                <a:spcPts val="2400"/>
              </a:lnSpc>
              <a:spcBef>
                <a:spcPts val="1000"/>
              </a:spcBef>
              <a:buNone/>
              <a:defRPr sz="1800" baseline="0">
                <a:solidFill>
                  <a:schemeClr val="bg1"/>
                </a:solidFill>
              </a:defRPr>
            </a:lvl1pPr>
            <a:lvl2pPr marL="457200" indent="0">
              <a:spcBef>
                <a:spcPts val="1000"/>
              </a:spcBef>
              <a:buNone/>
              <a:defRPr sz="1800" baseline="0">
                <a:solidFill>
                  <a:schemeClr val="bg1"/>
                </a:solidFill>
              </a:defRPr>
            </a:lvl2pPr>
            <a:lvl3pPr marL="914400" indent="0">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66CB6218-57D8-5F5D-80DE-7A1077EFDE9B}"/>
              </a:ext>
            </a:extLst>
          </p:cNvPr>
          <p:cNvSpPr>
            <a:spLocks noGrp="1"/>
          </p:cNvSpPr>
          <p:nvPr>
            <p:ph type="body" sz="quarter" idx="3" hasCustomPrompt="1"/>
          </p:nvPr>
        </p:nvSpPr>
        <p:spPr>
          <a:xfrm>
            <a:off x="6327648" y="1662990"/>
            <a:ext cx="5178552"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7" name="Content Placeholder 5">
            <a:extLst>
              <a:ext uri="{FF2B5EF4-FFF2-40B4-BE49-F238E27FC236}">
                <a16:creationId xmlns:a16="http://schemas.microsoft.com/office/drawing/2014/main" id="{5AA03321-9122-4781-0C08-151C56147AEE}"/>
              </a:ext>
            </a:extLst>
          </p:cNvPr>
          <p:cNvSpPr>
            <a:spLocks noGrp="1"/>
          </p:cNvSpPr>
          <p:nvPr>
            <p:ph sz="quarter" idx="4" hasCustomPrompt="1"/>
          </p:nvPr>
        </p:nvSpPr>
        <p:spPr>
          <a:xfrm>
            <a:off x="6327648" y="2672869"/>
            <a:ext cx="5178552" cy="3297609"/>
          </a:xfrm>
          <a:prstGeom prst="rect">
            <a:avLst/>
          </a:prstGeom>
        </p:spPr>
        <p:txBody>
          <a:bodyPr/>
          <a:lstStyle>
            <a:lvl1pPr marL="0" indent="0" algn="l">
              <a:lnSpc>
                <a:spcPts val="2400"/>
              </a:lnSpc>
              <a:spcBef>
                <a:spcPts val="1000"/>
              </a:spcBef>
              <a:buNone/>
              <a:defRPr sz="1800" baseline="0">
                <a:solidFill>
                  <a:schemeClr val="bg1"/>
                </a:solidFill>
              </a:defRPr>
            </a:lvl1pPr>
            <a:lvl2pPr marL="457200" indent="0" algn="l">
              <a:spcBef>
                <a:spcPts val="1000"/>
              </a:spcBef>
              <a:buNone/>
              <a:defRPr sz="1800">
                <a:solidFill>
                  <a:schemeClr val="bg1"/>
                </a:solidFill>
              </a:defRPr>
            </a:lvl2pPr>
            <a:lvl3pPr marL="914400" indent="0" algn="l">
              <a:spcBef>
                <a:spcPts val="1000"/>
              </a:spcBef>
              <a:buNone/>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0" name="Text Placeholder 4">
            <a:extLst>
              <a:ext uri="{FF2B5EF4-FFF2-40B4-BE49-F238E27FC236}">
                <a16:creationId xmlns:a16="http://schemas.microsoft.com/office/drawing/2014/main" id="{0199ABB1-6096-1E9F-838B-9413BE54D3E2}"/>
              </a:ext>
            </a:extLst>
          </p:cNvPr>
          <p:cNvSpPr>
            <a:spLocks noGrp="1"/>
          </p:cNvSpPr>
          <p:nvPr>
            <p:ph type="body" sz="quarter" idx="12" hasCustomPrompt="1"/>
          </p:nvPr>
        </p:nvSpPr>
        <p:spPr>
          <a:xfrm>
            <a:off x="683238" y="1662990"/>
            <a:ext cx="5181116" cy="1009880"/>
          </a:xfrm>
          <a:prstGeom prst="rect">
            <a:avLst/>
          </a:prstGeom>
          <a:noFill/>
        </p:spPr>
        <p:txBody>
          <a:bodyPr anchor="ctr">
            <a:noAutofit/>
          </a:bodyPr>
          <a:lstStyle>
            <a:lvl1pPr marL="0" indent="0">
              <a:buNone/>
              <a:defRPr sz="2800" b="0">
                <a:solidFill>
                  <a:schemeClr val="bg1"/>
                </a:solidFill>
                <a:latin typeface="Franklin Gothic Heavy" panose="020B0903020102020204" pitchFamily="34" charset="0"/>
                <a:cs typeface="Franklin Gothic Heavy" panose="020B09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21" name="Footer Placeholder 4">
            <a:extLst>
              <a:ext uri="{FF2B5EF4-FFF2-40B4-BE49-F238E27FC236}">
                <a16:creationId xmlns:a16="http://schemas.microsoft.com/office/drawing/2014/main" id="{C15B3172-0912-814D-6768-38CE51C601F6}"/>
              </a:ext>
            </a:extLst>
          </p:cNvPr>
          <p:cNvSpPr>
            <a:spLocks noGrp="1"/>
          </p:cNvSpPr>
          <p:nvPr>
            <p:ph type="ftr" sz="quarter" idx="11"/>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22" name="Slide Number Placeholder 5">
            <a:extLst>
              <a:ext uri="{FF2B5EF4-FFF2-40B4-BE49-F238E27FC236}">
                <a16:creationId xmlns:a16="http://schemas.microsoft.com/office/drawing/2014/main" id="{B32A6D66-C327-B814-8070-6F2ACD5BB5BA}"/>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23" name="Footer Placeholder 4">
            <a:extLst>
              <a:ext uri="{FF2B5EF4-FFF2-40B4-BE49-F238E27FC236}">
                <a16:creationId xmlns:a16="http://schemas.microsoft.com/office/drawing/2014/main" id="{86E36CD6-1E0E-B94D-1944-B379483B8A8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24" name="Footer Placeholder 4">
            <a:extLst>
              <a:ext uri="{FF2B5EF4-FFF2-40B4-BE49-F238E27FC236}">
                <a16:creationId xmlns:a16="http://schemas.microsoft.com/office/drawing/2014/main" id="{E6417A04-E1DF-838D-5A64-568864AEA39F}"/>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1"/>
                </a:solidFill>
                <a:effectLst/>
                <a:latin typeface="+mj-lt"/>
              </a:rPr>
              <a:t>Helping people before, during and after disasters</a:t>
            </a:r>
            <a:endParaRPr lang="en-US">
              <a:solidFill>
                <a:schemeClr val="bg1"/>
              </a:solidFill>
              <a:latin typeface="+mj-lt"/>
            </a:endParaRPr>
          </a:p>
        </p:txBody>
      </p:sp>
      <p:sp>
        <p:nvSpPr>
          <p:cNvPr id="25" name="Slide Number Placeholder 5">
            <a:extLst>
              <a:ext uri="{FF2B5EF4-FFF2-40B4-BE49-F238E27FC236}">
                <a16:creationId xmlns:a16="http://schemas.microsoft.com/office/drawing/2014/main" id="{09F775DA-0403-EEA6-DE63-2F05FE14557E}"/>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26" name="Straight Connector 25">
            <a:extLst>
              <a:ext uri="{FF2B5EF4-FFF2-40B4-BE49-F238E27FC236}">
                <a16:creationId xmlns:a16="http://schemas.microsoft.com/office/drawing/2014/main" id="{0B1C3410-BC65-44AF-D444-9BAE1B59ABCB}"/>
              </a:ext>
            </a:extLst>
          </p:cNvPr>
          <p:cNvCxnSpPr>
            <a:cxnSpLocks/>
          </p:cNvCxnSpPr>
          <p:nvPr userDrawn="1"/>
        </p:nvCxnSpPr>
        <p:spPr>
          <a:xfrm>
            <a:off x="4397188" y="6314340"/>
            <a:ext cx="5962427"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0" name="Title 29">
            <a:extLst>
              <a:ext uri="{FF2B5EF4-FFF2-40B4-BE49-F238E27FC236}">
                <a16:creationId xmlns:a16="http://schemas.microsoft.com/office/drawing/2014/main" id="{5CB446BD-F0ED-886C-89BF-41E906B78623}"/>
              </a:ext>
            </a:extLst>
          </p:cNvPr>
          <p:cNvSpPr>
            <a:spLocks noGrp="1"/>
          </p:cNvSpPr>
          <p:nvPr>
            <p:ph type="title"/>
          </p:nvPr>
        </p:nvSpPr>
        <p:spPr>
          <a:xfrm>
            <a:off x="680242" y="927109"/>
            <a:ext cx="10825958" cy="457200"/>
          </a:xfrm>
          <a:prstGeom prst="rect">
            <a:avLst/>
          </a:prstGeom>
        </p:spPr>
        <p:txBody>
          <a:bodyPr anchor="ctr"/>
          <a:lstStyle>
            <a:lvl1pPr>
              <a:defRPr sz="3600" baseline="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2328502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2">
            <a:extLst>
              <a:ext uri="{FF2B5EF4-FFF2-40B4-BE49-F238E27FC236}">
                <a16:creationId xmlns:a16="http://schemas.microsoft.com/office/drawing/2014/main" id="{A9C0CC1D-67A4-95F5-3447-427BA1A3F107}"/>
              </a:ext>
            </a:extLst>
          </p:cNvPr>
          <p:cNvSpPr txBox="1">
            <a:spLocks/>
          </p:cNvSpPr>
          <p:nvPr userDrawn="1"/>
        </p:nvSpPr>
        <p:spPr>
          <a:xfrm>
            <a:off x="683238" y="914496"/>
            <a:ext cx="10822962" cy="457200"/>
          </a:xfrm>
          <a:prstGeom prst="rect">
            <a:avLst/>
          </a:prstGeom>
        </p:spPr>
        <p:txBody>
          <a:bodyPr anchor="ctr"/>
          <a:lstStyle>
            <a:lvl1pPr algn="l" defTabSz="457200" rtl="0" eaLnBrk="1" latinLnBrk="0" hangingPunct="1">
              <a:lnSpc>
                <a:spcPts val="4400"/>
              </a:lnSpc>
              <a:spcBef>
                <a:spcPct val="0"/>
              </a:spcBef>
              <a:buNone/>
              <a:defRPr sz="3600" kern="1200">
                <a:solidFill>
                  <a:schemeClr val="bg1"/>
                </a:solidFill>
                <a:latin typeface="Franklin Gothic Heavy" panose="020B0903020102020204" pitchFamily="34" charset="0"/>
                <a:ea typeface="+mj-ea"/>
                <a:cs typeface="+mj-cs"/>
              </a:defRPr>
            </a:lvl1pPr>
          </a:lstStyle>
          <a:p>
            <a:r>
              <a:rPr lang="en-US">
                <a:solidFill>
                  <a:srgbClr val="003D67"/>
                </a:solidFill>
              </a:rPr>
              <a:t>Title goes here</a:t>
            </a:r>
          </a:p>
        </p:txBody>
      </p:sp>
      <p:sp>
        <p:nvSpPr>
          <p:cNvPr id="2" name="Footer Placeholder 4">
            <a:extLst>
              <a:ext uri="{FF2B5EF4-FFF2-40B4-BE49-F238E27FC236}">
                <a16:creationId xmlns:a16="http://schemas.microsoft.com/office/drawing/2014/main" id="{217B070B-4011-CDCD-579E-E4EA18C4B453}"/>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3" name="Slide Number Placeholder 5">
            <a:extLst>
              <a:ext uri="{FF2B5EF4-FFF2-40B4-BE49-F238E27FC236}">
                <a16:creationId xmlns:a16="http://schemas.microsoft.com/office/drawing/2014/main" id="{AD7761D9-17AE-DFFE-4D17-4C54B5775E03}"/>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DDF8B82-CBBD-95C4-5244-D0C748153B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8" name="Footer Placeholder 4">
            <a:extLst>
              <a:ext uri="{FF2B5EF4-FFF2-40B4-BE49-F238E27FC236}">
                <a16:creationId xmlns:a16="http://schemas.microsoft.com/office/drawing/2014/main" id="{2B4EBBA6-DDFC-1D2C-34DA-CA53921B9E06}"/>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9" name="Slide Number Placeholder 5">
            <a:extLst>
              <a:ext uri="{FF2B5EF4-FFF2-40B4-BE49-F238E27FC236}">
                <a16:creationId xmlns:a16="http://schemas.microsoft.com/office/drawing/2014/main" id="{4D7068FD-8AA4-5FEF-CC0E-7A4E63901245}"/>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0" name="Straight Connector 9">
            <a:extLst>
              <a:ext uri="{FF2B5EF4-FFF2-40B4-BE49-F238E27FC236}">
                <a16:creationId xmlns:a16="http://schemas.microsoft.com/office/drawing/2014/main" id="{60D4A32A-8CD2-94AD-0897-927933B8ADFF}"/>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496589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814FCF-B85D-E8B1-84DB-9B5BAFEA5212}"/>
              </a:ext>
            </a:extLst>
          </p:cNvPr>
          <p:cNvSpPr/>
          <p:nvPr userDrawn="1"/>
        </p:nvSpPr>
        <p:spPr>
          <a:xfrm>
            <a:off x="6707084" y="1585649"/>
            <a:ext cx="5484915" cy="4383502"/>
          </a:xfrm>
          <a:prstGeom prst="rect">
            <a:avLst/>
          </a:prstGeom>
          <a:solidFill>
            <a:srgbClr val="B8D9E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6D31A20D-B6C1-FBA1-45E4-8DB59D655AF6}"/>
              </a:ext>
            </a:extLst>
          </p:cNvPr>
          <p:cNvSpPr/>
          <p:nvPr userDrawn="1"/>
        </p:nvSpPr>
        <p:spPr>
          <a:xfrm>
            <a:off x="0" y="0"/>
            <a:ext cx="12192000" cy="160029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 Placeholder 3"/>
          <p:cNvSpPr>
            <a:spLocks noGrp="1"/>
          </p:cNvSpPr>
          <p:nvPr>
            <p:ph type="body" sz="half" idx="10" hasCustomPrompt="1"/>
          </p:nvPr>
        </p:nvSpPr>
        <p:spPr>
          <a:xfrm>
            <a:off x="6935686" y="1814674"/>
            <a:ext cx="4575278" cy="3930735"/>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683238" y="1818045"/>
            <a:ext cx="5795245" cy="4141385"/>
          </a:xfrm>
          <a:prstGeom prst="rect">
            <a:avLst/>
          </a:prstGeom>
        </p:spPr>
        <p:txBody>
          <a:bodyPr/>
          <a:lstStyle>
            <a:lvl1pPr marL="0" indent="0">
              <a:buNone/>
              <a:defRPr/>
            </a:lvl1pPr>
          </a:lstStyle>
          <a:p>
            <a:pPr lvl="0"/>
            <a:r>
              <a:rPr lang="en-US"/>
              <a:t>Insert chart here</a:t>
            </a:r>
          </a:p>
        </p:txBody>
      </p:sp>
      <p:sp>
        <p:nvSpPr>
          <p:cNvPr id="7" name="Footer Placeholder 4">
            <a:extLst>
              <a:ext uri="{FF2B5EF4-FFF2-40B4-BE49-F238E27FC236}">
                <a16:creationId xmlns:a16="http://schemas.microsoft.com/office/drawing/2014/main" id="{5DE6AC22-526B-27B4-A8A3-878038FBBCD4}"/>
              </a:ext>
            </a:extLst>
          </p:cNvPr>
          <p:cNvSpPr>
            <a:spLocks noGrp="1"/>
          </p:cNvSpPr>
          <p:nvPr>
            <p:ph type="ftr" sz="quarter" idx="12"/>
          </p:nvPr>
        </p:nvSpPr>
        <p:spPr>
          <a:xfrm>
            <a:off x="683238" y="406500"/>
            <a:ext cx="3840480" cy="274320"/>
          </a:xfrm>
          <a:prstGeom prst="rect">
            <a:avLst/>
          </a:prstGeom>
        </p:spPr>
        <p:txBody>
          <a:bodyPr/>
          <a:lstStyle>
            <a:lvl1pPr algn="l">
              <a:defRPr sz="1200">
                <a:solidFill>
                  <a:schemeClr val="bg1"/>
                </a:solidFill>
                <a:latin typeface="+mj-lt"/>
              </a:defRPr>
            </a:lvl1pPr>
          </a:lstStyle>
          <a:p>
            <a:r>
              <a:rPr lang="en-US"/>
              <a:t>Presentation Name Goes Here</a:t>
            </a:r>
          </a:p>
        </p:txBody>
      </p:sp>
      <p:sp>
        <p:nvSpPr>
          <p:cNvPr id="9" name="Slide Number Placeholder 5">
            <a:extLst>
              <a:ext uri="{FF2B5EF4-FFF2-40B4-BE49-F238E27FC236}">
                <a16:creationId xmlns:a16="http://schemas.microsoft.com/office/drawing/2014/main" id="{D11437B8-EA35-D67D-20E0-14AA38FCECFB}"/>
              </a:ext>
            </a:extLst>
          </p:cNvPr>
          <p:cNvSpPr>
            <a:spLocks noGrp="1"/>
          </p:cNvSpPr>
          <p:nvPr>
            <p:ph type="sldNum" sz="quarter" idx="13"/>
          </p:nvPr>
        </p:nvSpPr>
        <p:spPr>
          <a:xfrm>
            <a:off x="10591797" y="406500"/>
            <a:ext cx="914403" cy="274320"/>
          </a:xfrm>
          <a:prstGeom prst="rect">
            <a:avLst/>
          </a:prstGeom>
        </p:spPr>
        <p:txBody>
          <a:bodyPr/>
          <a:lstStyle>
            <a:lvl1pPr algn="r">
              <a:defRPr sz="1200">
                <a:solidFill>
                  <a:schemeClr val="bg1"/>
                </a:solidFill>
              </a:defRPr>
            </a:lvl1pPr>
          </a:lstStyle>
          <a:p>
            <a:fld id="{8FCC257D-A786-9244-9E17-CE618C8B9275}" type="slidenum">
              <a:rPr lang="en-US" smtClean="0"/>
              <a:pPr/>
              <a:t>‹#›</a:t>
            </a:fld>
            <a:endParaRPr lang="en-US"/>
          </a:p>
        </p:txBody>
      </p:sp>
      <p:sp>
        <p:nvSpPr>
          <p:cNvPr id="10" name="Footer Placeholder 4">
            <a:extLst>
              <a:ext uri="{FF2B5EF4-FFF2-40B4-BE49-F238E27FC236}">
                <a16:creationId xmlns:a16="http://schemas.microsoft.com/office/drawing/2014/main" id="{4A7C8E54-5472-08D2-125D-7D37591DC8CE}"/>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rPr>
              <a:t>Federal Emergency Management Agency</a:t>
            </a:r>
          </a:p>
        </p:txBody>
      </p:sp>
      <p:sp>
        <p:nvSpPr>
          <p:cNvPr id="11" name="Footer Placeholder 4">
            <a:extLst>
              <a:ext uri="{FF2B5EF4-FFF2-40B4-BE49-F238E27FC236}">
                <a16:creationId xmlns:a16="http://schemas.microsoft.com/office/drawing/2014/main" id="{FC0D1CF2-94BA-63E6-CF6D-98D1EE2C8EC7}"/>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2" name="Slide Number Placeholder 5">
            <a:extLst>
              <a:ext uri="{FF2B5EF4-FFF2-40B4-BE49-F238E27FC236}">
                <a16:creationId xmlns:a16="http://schemas.microsoft.com/office/drawing/2014/main" id="{B3AF5D92-58AD-024D-6C47-C21D8E375E01}"/>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13" name="Straight Connector 12">
            <a:extLst>
              <a:ext uri="{FF2B5EF4-FFF2-40B4-BE49-F238E27FC236}">
                <a16:creationId xmlns:a16="http://schemas.microsoft.com/office/drawing/2014/main" id="{48864A8E-E129-71E4-3155-0BF76E0A75BD}"/>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BB4805E-985C-7E04-4390-0B5340F3233C}"/>
              </a:ext>
            </a:extLst>
          </p:cNvPr>
          <p:cNvSpPr>
            <a:spLocks noGrp="1"/>
          </p:cNvSpPr>
          <p:nvPr>
            <p:ph type="title"/>
          </p:nvPr>
        </p:nvSpPr>
        <p:spPr>
          <a:xfrm>
            <a:off x="683239" y="910698"/>
            <a:ext cx="10827725" cy="457201"/>
          </a:xfrm>
          <a:prstGeom prst="rect">
            <a:avLst/>
          </a:prstGeom>
        </p:spPr>
        <p:txBody>
          <a:bodyPr anchor="ctr"/>
          <a:lstStyle>
            <a:lvl1pPr>
              <a:defRPr sz="3600">
                <a:solidFill>
                  <a:schemeClr val="bg1"/>
                </a:solidFill>
                <a:latin typeface="Franklin Gothic Heavy" panose="020B0903020102020204" pitchFamily="34" charset="0"/>
              </a:defRPr>
            </a:lvl1pPr>
          </a:lstStyle>
          <a:p>
            <a:r>
              <a:rPr lang="en-US"/>
              <a:t>Click to edit Master title style</a:t>
            </a:r>
          </a:p>
        </p:txBody>
      </p:sp>
    </p:spTree>
    <p:extLst>
      <p:ext uri="{BB962C8B-B14F-4D97-AF65-F5344CB8AC3E}">
        <p14:creationId xmlns:p14="http://schemas.microsoft.com/office/powerpoint/2010/main" val="29976232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hart with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69C2C-5904-51E2-1530-FAD55CEC7FF4}"/>
              </a:ext>
            </a:extLst>
          </p:cNvPr>
          <p:cNvSpPr/>
          <p:nvPr userDrawn="1"/>
        </p:nvSpPr>
        <p:spPr>
          <a:xfrm>
            <a:off x="0" y="-98611"/>
            <a:ext cx="12192000" cy="3527612"/>
          </a:xfrm>
          <a:prstGeom prst="rect">
            <a:avLst/>
          </a:prstGeom>
          <a:solidFill>
            <a:srgbClr val="D6E9F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9C62C417-9A33-9EED-801F-F9A8A1B080A0}"/>
              </a:ext>
            </a:extLst>
          </p:cNvPr>
          <p:cNvSpPr/>
          <p:nvPr userDrawn="1"/>
        </p:nvSpPr>
        <p:spPr>
          <a:xfrm>
            <a:off x="682625" y="2043955"/>
            <a:ext cx="10823575" cy="39410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F2FB44A5-F445-8966-8B7B-5EF3BFE7E8AC}"/>
              </a:ext>
            </a:extLst>
          </p:cNvPr>
          <p:cNvSpPr>
            <a:spLocks noGrp="1"/>
          </p:cNvSpPr>
          <p:nvPr>
            <p:ph type="ftr" sz="quarter" idx="11"/>
          </p:nvPr>
        </p:nvSpPr>
        <p:spPr>
          <a:xfrm>
            <a:off x="683238" y="406500"/>
            <a:ext cx="3840480" cy="274320"/>
          </a:xfrm>
          <a:prstGeom prst="rect">
            <a:avLst/>
          </a:prstGeom>
        </p:spPr>
        <p:txBody>
          <a:bodyPr/>
          <a:lstStyle>
            <a:lvl1pPr algn="l">
              <a:defRPr sz="1200">
                <a:solidFill>
                  <a:srgbClr val="005188"/>
                </a:solidFill>
                <a:latin typeface="+mj-lt"/>
              </a:defRPr>
            </a:lvl1pPr>
          </a:lstStyle>
          <a:p>
            <a:r>
              <a:rPr lang="en-US"/>
              <a:t>Presentation Name Goes Here</a:t>
            </a:r>
          </a:p>
        </p:txBody>
      </p:sp>
      <p:sp>
        <p:nvSpPr>
          <p:cNvPr id="3" name="Slide Number Placeholder 5">
            <a:extLst>
              <a:ext uri="{FF2B5EF4-FFF2-40B4-BE49-F238E27FC236}">
                <a16:creationId xmlns:a16="http://schemas.microsoft.com/office/drawing/2014/main" id="{485E3278-5035-0FF7-4778-AD96CE893392}"/>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6" name="Footer Placeholder 4">
            <a:extLst>
              <a:ext uri="{FF2B5EF4-FFF2-40B4-BE49-F238E27FC236}">
                <a16:creationId xmlns:a16="http://schemas.microsoft.com/office/drawing/2014/main" id="{EC60DACD-B816-8A79-749B-3FE916723AEA}"/>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7" name="Footer Placeholder 4">
            <a:extLst>
              <a:ext uri="{FF2B5EF4-FFF2-40B4-BE49-F238E27FC236}">
                <a16:creationId xmlns:a16="http://schemas.microsoft.com/office/drawing/2014/main" id="{C82EC50B-A568-643B-9459-47ADE7156C1E}"/>
              </a:ext>
            </a:extLst>
          </p:cNvPr>
          <p:cNvSpPr txBox="1">
            <a:spLocks/>
          </p:cNvSpPr>
          <p:nvPr userDrawn="1"/>
        </p:nvSpPr>
        <p:spPr>
          <a:xfrm>
            <a:off x="683238"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8" name="Slide Number Placeholder 5">
            <a:extLst>
              <a:ext uri="{FF2B5EF4-FFF2-40B4-BE49-F238E27FC236}">
                <a16:creationId xmlns:a16="http://schemas.microsoft.com/office/drawing/2014/main" id="{830E3154-BE26-C14F-11B0-5335A746F244}"/>
              </a:ext>
            </a:extLst>
          </p:cNvPr>
          <p:cNvSpPr txBox="1">
            <a:spLocks/>
          </p:cNvSpPr>
          <p:nvPr userDrawn="1"/>
        </p:nvSpPr>
        <p:spPr>
          <a:xfrm>
            <a:off x="10591797"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005188"/>
                </a:solidFill>
              </a:rPr>
              <a:t>FEMA.GOV</a:t>
            </a:r>
          </a:p>
        </p:txBody>
      </p:sp>
      <p:cxnSp>
        <p:nvCxnSpPr>
          <p:cNvPr id="9" name="Straight Connector 8">
            <a:extLst>
              <a:ext uri="{FF2B5EF4-FFF2-40B4-BE49-F238E27FC236}">
                <a16:creationId xmlns:a16="http://schemas.microsoft.com/office/drawing/2014/main" id="{453FA4D5-260F-29EF-D98D-2308B231AAD4}"/>
              </a:ext>
            </a:extLst>
          </p:cNvPr>
          <p:cNvCxnSpPr>
            <a:cxnSpLocks/>
          </p:cNvCxnSpPr>
          <p:nvPr userDrawn="1"/>
        </p:nvCxnSpPr>
        <p:spPr>
          <a:xfrm>
            <a:off x="4397188" y="6314340"/>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sp>
        <p:nvSpPr>
          <p:cNvPr id="4" name="Title 12">
            <a:extLst>
              <a:ext uri="{FF2B5EF4-FFF2-40B4-BE49-F238E27FC236}">
                <a16:creationId xmlns:a16="http://schemas.microsoft.com/office/drawing/2014/main" id="{8F104947-6421-9F45-4E11-83230EAB323F}"/>
              </a:ext>
            </a:extLst>
          </p:cNvPr>
          <p:cNvSpPr>
            <a:spLocks noGrp="1"/>
          </p:cNvSpPr>
          <p:nvPr>
            <p:ph type="title" hasCustomPrompt="1"/>
          </p:nvPr>
        </p:nvSpPr>
        <p:spPr>
          <a:xfrm>
            <a:off x="682625" y="1383398"/>
            <a:ext cx="10823575" cy="457200"/>
          </a:xfrm>
          <a:prstGeom prst="rect">
            <a:avLst/>
          </a:prstGeom>
        </p:spPr>
        <p:txBody>
          <a:bodyPr anchor="ctr"/>
          <a:lstStyle>
            <a:lvl1pPr algn="ctr">
              <a:lnSpc>
                <a:spcPct val="100000"/>
              </a:lnSpc>
              <a:defRPr sz="3600">
                <a:solidFill>
                  <a:srgbClr val="005288"/>
                </a:solidFill>
                <a:latin typeface="Franklin Gothic Heavy" panose="020B0903020102020204" pitchFamily="34" charset="0"/>
              </a:defRPr>
            </a:lvl1pPr>
          </a:lstStyle>
          <a:p>
            <a:r>
              <a:rPr lang="en-US"/>
              <a:t>Chart with Title</a:t>
            </a:r>
          </a:p>
        </p:txBody>
      </p:sp>
      <p:sp>
        <p:nvSpPr>
          <p:cNvPr id="5" name="Text Placeholder 5">
            <a:extLst>
              <a:ext uri="{FF2B5EF4-FFF2-40B4-BE49-F238E27FC236}">
                <a16:creationId xmlns:a16="http://schemas.microsoft.com/office/drawing/2014/main" id="{5DB672FF-0C96-54AA-E62D-3365409F1325}"/>
              </a:ext>
            </a:extLst>
          </p:cNvPr>
          <p:cNvSpPr>
            <a:spLocks noGrp="1"/>
          </p:cNvSpPr>
          <p:nvPr>
            <p:ph type="body" sz="quarter" idx="10" hasCustomPrompt="1"/>
          </p:nvPr>
        </p:nvSpPr>
        <p:spPr>
          <a:xfrm>
            <a:off x="682625" y="1138020"/>
            <a:ext cx="10823575" cy="228600"/>
          </a:xfrm>
          <a:prstGeom prst="rect">
            <a:avLst/>
          </a:prstGeom>
        </p:spPr>
        <p:txBody>
          <a:bodyPr anchor="ctr">
            <a:noAutofit/>
          </a:bodyPr>
          <a:lstStyle>
            <a:lvl1pPr marL="0" indent="0" algn="ctr">
              <a:buNone/>
              <a:defRPr sz="1800">
                <a:solidFill>
                  <a:srgbClr val="3D98C1"/>
                </a:solidFill>
                <a:latin typeface="+mj-lt"/>
                <a:cs typeface="Arial"/>
              </a:defRPr>
            </a:lvl1pPr>
          </a:lstStyle>
          <a:p>
            <a:pPr lvl="0"/>
            <a:r>
              <a:rPr lang="en-US"/>
              <a:t>Example</a:t>
            </a:r>
          </a:p>
        </p:txBody>
      </p:sp>
      <p:sp>
        <p:nvSpPr>
          <p:cNvPr id="10" name="Content Placeholder 22">
            <a:extLst>
              <a:ext uri="{FF2B5EF4-FFF2-40B4-BE49-F238E27FC236}">
                <a16:creationId xmlns:a16="http://schemas.microsoft.com/office/drawing/2014/main" id="{66A3A184-7861-F681-FE22-4BC9635D77DF}"/>
              </a:ext>
            </a:extLst>
          </p:cNvPr>
          <p:cNvSpPr>
            <a:spLocks noGrp="1"/>
          </p:cNvSpPr>
          <p:nvPr>
            <p:ph sz="quarter" idx="13" hasCustomPrompt="1"/>
          </p:nvPr>
        </p:nvSpPr>
        <p:spPr>
          <a:xfrm>
            <a:off x="682625" y="2043955"/>
            <a:ext cx="10823575" cy="3938028"/>
          </a:xfrm>
          <a:prstGeom prst="rect">
            <a:avLst/>
          </a:prstGeom>
          <a:solidFill>
            <a:schemeClr val="bg1"/>
          </a:solidFill>
        </p:spPr>
        <p:txBody>
          <a:bodyPr/>
          <a:lstStyle>
            <a:lvl1pPr marL="0" indent="0">
              <a:buFont typeface="Arial" panose="020B0604020202020204" pitchFamily="34" charset="0"/>
              <a:buNone/>
              <a:defRPr sz="18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here to add chart</a:t>
            </a:r>
          </a:p>
        </p:txBody>
      </p:sp>
      <p:sp>
        <p:nvSpPr>
          <p:cNvPr id="12" name="Rectangle 11">
            <a:extLst>
              <a:ext uri="{FF2B5EF4-FFF2-40B4-BE49-F238E27FC236}">
                <a16:creationId xmlns:a16="http://schemas.microsoft.com/office/drawing/2014/main" id="{3644CB01-3C12-6B8A-724F-33CEF3EAD0D7}"/>
              </a:ext>
            </a:extLst>
          </p:cNvPr>
          <p:cNvSpPr/>
          <p:nvPr userDrawn="1"/>
        </p:nvSpPr>
        <p:spPr>
          <a:xfrm>
            <a:off x="591798" y="2043955"/>
            <a:ext cx="91440" cy="3941064"/>
          </a:xfrm>
          <a:prstGeom prst="rect">
            <a:avLst/>
          </a:prstGeom>
          <a:solidFill>
            <a:srgbClr val="3D98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8551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act Multi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748126-777C-5CE9-8208-25F07E61DBF9}"/>
              </a:ext>
            </a:extLst>
          </p:cNvPr>
          <p:cNvSpPr/>
          <p:nvPr userDrawn="1"/>
        </p:nvSpPr>
        <p:spPr>
          <a:xfrm>
            <a:off x="5210174" y="1138020"/>
            <a:ext cx="6981825" cy="571998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2"/>
          <p:cNvSpPr>
            <a:spLocks noGrp="1"/>
          </p:cNvSpPr>
          <p:nvPr>
            <p:ph idx="1" hasCustomPrompt="1"/>
          </p:nvPr>
        </p:nvSpPr>
        <p:spPr>
          <a:xfrm>
            <a:off x="7131343" y="1602393"/>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16" name="Picture Placeholder 15">
            <a:extLst>
              <a:ext uri="{FF2B5EF4-FFF2-40B4-BE49-F238E27FC236}">
                <a16:creationId xmlns:a16="http://schemas.microsoft.com/office/drawing/2014/main" id="{83F2EFF1-E97C-2A0D-25D9-679E7335D922}"/>
              </a:ext>
            </a:extLst>
          </p:cNvPr>
          <p:cNvSpPr>
            <a:spLocks noGrp="1"/>
          </p:cNvSpPr>
          <p:nvPr>
            <p:ph type="pic" sz="quarter" idx="13"/>
          </p:nvPr>
        </p:nvSpPr>
        <p:spPr>
          <a:xfrm>
            <a:off x="0" y="2281021"/>
            <a:ext cx="5210175" cy="3766631"/>
          </a:xfrm>
          <a:prstGeom prst="rect">
            <a:avLst/>
          </a:prstGeom>
          <a:solidFill>
            <a:srgbClr val="EDEEEE"/>
          </a:solidFill>
        </p:spPr>
        <p:txBody>
          <a:bodyPr/>
          <a:lstStyle>
            <a:lvl1pPr>
              <a:defRPr sz="1800"/>
            </a:lvl1pPr>
          </a:lstStyle>
          <a:p>
            <a:endParaRPr lang="en-US"/>
          </a:p>
        </p:txBody>
      </p:sp>
      <p:sp>
        <p:nvSpPr>
          <p:cNvPr id="13" name="Title 12">
            <a:extLst>
              <a:ext uri="{FF2B5EF4-FFF2-40B4-BE49-F238E27FC236}">
                <a16:creationId xmlns:a16="http://schemas.microsoft.com/office/drawing/2014/main" id="{C5415B20-894C-9F4F-8C45-42C9CA8DDC43}"/>
              </a:ext>
            </a:extLst>
          </p:cNvPr>
          <p:cNvSpPr>
            <a:spLocks noGrp="1"/>
          </p:cNvSpPr>
          <p:nvPr>
            <p:ph type="title" hasCustomPrompt="1"/>
          </p:nvPr>
        </p:nvSpPr>
        <p:spPr>
          <a:xfrm>
            <a:off x="683238" y="1486451"/>
            <a:ext cx="4298335" cy="457200"/>
          </a:xfrm>
          <a:prstGeom prst="rect">
            <a:avLst/>
          </a:prstGeom>
        </p:spPr>
        <p:txBody>
          <a:bodyPr anchor="t"/>
          <a:lstStyle>
            <a:lvl1pPr>
              <a:lnSpc>
                <a:spcPts val="3600"/>
              </a:lnSpc>
              <a:defRPr sz="3600">
                <a:solidFill>
                  <a:srgbClr val="005288"/>
                </a:solidFill>
                <a:latin typeface="Franklin Gothic Heavy" panose="020B0903020102020204" pitchFamily="34" charset="0"/>
              </a:defRPr>
            </a:lvl1pPr>
          </a:lstStyle>
          <a:p>
            <a:r>
              <a:rPr lang="en-US"/>
              <a:t>TOUCH WITH US</a:t>
            </a:r>
          </a:p>
        </p:txBody>
      </p:sp>
      <p:sp>
        <p:nvSpPr>
          <p:cNvPr id="6" name="Slide Number Placeholder 5">
            <a:extLst>
              <a:ext uri="{FF2B5EF4-FFF2-40B4-BE49-F238E27FC236}">
                <a16:creationId xmlns:a16="http://schemas.microsoft.com/office/drawing/2014/main" id="{BC85C5DE-B688-4495-07A7-4148D30D9D9B}"/>
              </a:ext>
            </a:extLst>
          </p:cNvPr>
          <p:cNvSpPr>
            <a:spLocks noGrp="1"/>
          </p:cNvSpPr>
          <p:nvPr>
            <p:ph type="sldNum" sz="quarter" idx="12"/>
          </p:nvPr>
        </p:nvSpPr>
        <p:spPr>
          <a:xfrm>
            <a:off x="10591797" y="406500"/>
            <a:ext cx="914403" cy="274320"/>
          </a:xfrm>
          <a:prstGeom prst="rect">
            <a:avLst/>
          </a:prstGeom>
        </p:spPr>
        <p:txBody>
          <a:bodyPr/>
          <a:lstStyle>
            <a:lvl1pPr algn="r">
              <a:defRPr sz="1200">
                <a:solidFill>
                  <a:srgbClr val="005188"/>
                </a:solidFill>
              </a:defRPr>
            </a:lvl1pPr>
          </a:lstStyle>
          <a:p>
            <a:fld id="{8FCC257D-A786-9244-9E17-CE618C8B9275}" type="slidenum">
              <a:rPr lang="en-US" smtClean="0"/>
              <a:pPr/>
              <a:t>‹#›</a:t>
            </a:fld>
            <a:endParaRPr lang="en-US"/>
          </a:p>
        </p:txBody>
      </p:sp>
      <p:sp>
        <p:nvSpPr>
          <p:cNvPr id="7" name="Footer Placeholder 4">
            <a:extLst>
              <a:ext uri="{FF2B5EF4-FFF2-40B4-BE49-F238E27FC236}">
                <a16:creationId xmlns:a16="http://schemas.microsoft.com/office/drawing/2014/main" id="{D5585C0B-1CC5-4DF6-E0D7-5EE3749B83EC}"/>
              </a:ext>
            </a:extLst>
          </p:cNvPr>
          <p:cNvSpPr txBox="1">
            <a:spLocks/>
          </p:cNvSpPr>
          <p:nvPr userDrawn="1"/>
        </p:nvSpPr>
        <p:spPr>
          <a:xfrm>
            <a:off x="4632799" y="406500"/>
            <a:ext cx="29260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005188"/>
                </a:solidFill>
              </a:rPr>
              <a:t>Federal Emergency Management Agency</a:t>
            </a:r>
          </a:p>
        </p:txBody>
      </p:sp>
      <p:sp>
        <p:nvSpPr>
          <p:cNvPr id="9" name="Footer Placeholder 4">
            <a:extLst>
              <a:ext uri="{FF2B5EF4-FFF2-40B4-BE49-F238E27FC236}">
                <a16:creationId xmlns:a16="http://schemas.microsoft.com/office/drawing/2014/main" id="{4F22C56A-106C-0E5F-1D4F-7E175AD10A3C}"/>
              </a:ext>
            </a:extLst>
          </p:cNvPr>
          <p:cNvSpPr txBox="1">
            <a:spLocks/>
          </p:cNvSpPr>
          <p:nvPr userDrawn="1"/>
        </p:nvSpPr>
        <p:spPr>
          <a:xfrm>
            <a:off x="738189" y="6177180"/>
            <a:ext cx="3840480" cy="27432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j-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rgbClr val="005188"/>
                </a:solidFill>
                <a:effectLst/>
                <a:latin typeface="+mj-lt"/>
              </a:rPr>
              <a:t>Helping people before, during and after disasters</a:t>
            </a:r>
            <a:endParaRPr lang="en-US">
              <a:solidFill>
                <a:srgbClr val="005188"/>
              </a:solidFill>
              <a:latin typeface="+mj-lt"/>
            </a:endParaRPr>
          </a:p>
        </p:txBody>
      </p:sp>
      <p:sp>
        <p:nvSpPr>
          <p:cNvPr id="10" name="Slide Number Placeholder 5">
            <a:extLst>
              <a:ext uri="{FF2B5EF4-FFF2-40B4-BE49-F238E27FC236}">
                <a16:creationId xmlns:a16="http://schemas.microsoft.com/office/drawing/2014/main" id="{9E19CA39-588F-8A10-B614-E723AB88A4C1}"/>
              </a:ext>
            </a:extLst>
          </p:cNvPr>
          <p:cNvSpPr txBox="1">
            <a:spLocks/>
          </p:cNvSpPr>
          <p:nvPr userDrawn="1"/>
        </p:nvSpPr>
        <p:spPr>
          <a:xfrm>
            <a:off x="10646748" y="6177180"/>
            <a:ext cx="914403" cy="2743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FEMA.GOV</a:t>
            </a:r>
          </a:p>
        </p:txBody>
      </p:sp>
      <p:cxnSp>
        <p:nvCxnSpPr>
          <p:cNvPr id="11" name="Straight Connector 10">
            <a:extLst>
              <a:ext uri="{FF2B5EF4-FFF2-40B4-BE49-F238E27FC236}">
                <a16:creationId xmlns:a16="http://schemas.microsoft.com/office/drawing/2014/main" id="{AE0306DA-98AD-A0E2-B943-F4F33785C7E5}"/>
              </a:ext>
            </a:extLst>
          </p:cNvPr>
          <p:cNvCxnSpPr>
            <a:cxnSpLocks/>
          </p:cNvCxnSpPr>
          <p:nvPr userDrawn="1"/>
        </p:nvCxnSpPr>
        <p:spPr>
          <a:xfrm>
            <a:off x="4397188" y="6312051"/>
            <a:ext cx="5962427" cy="0"/>
          </a:xfrm>
          <a:prstGeom prst="line">
            <a:avLst/>
          </a:prstGeom>
          <a:ln w="19050">
            <a:solidFill>
              <a:srgbClr val="005188"/>
            </a:solidFill>
          </a:ln>
        </p:spPr>
        <p:style>
          <a:lnRef idx="1">
            <a:schemeClr val="accent3"/>
          </a:lnRef>
          <a:fillRef idx="0">
            <a:schemeClr val="accent3"/>
          </a:fillRef>
          <a:effectRef idx="0">
            <a:schemeClr val="accent3"/>
          </a:effectRef>
          <a:fontRef idx="minor">
            <a:schemeClr val="tx1"/>
          </a:fontRef>
        </p:style>
      </p:cxnSp>
      <p:cxnSp>
        <p:nvCxnSpPr>
          <p:cNvPr id="4" name="Straight Connector 3">
            <a:extLst>
              <a:ext uri="{FF2B5EF4-FFF2-40B4-BE49-F238E27FC236}">
                <a16:creationId xmlns:a16="http://schemas.microsoft.com/office/drawing/2014/main" id="{B4EEF33D-DAFF-8C23-22A4-72E086FB7CE0}"/>
              </a:ext>
            </a:extLst>
          </p:cNvPr>
          <p:cNvCxnSpPr>
            <a:cxnSpLocks/>
          </p:cNvCxnSpPr>
          <p:nvPr userDrawn="1"/>
        </p:nvCxnSpPr>
        <p:spPr>
          <a:xfrm>
            <a:off x="5210175" y="6312051"/>
            <a:ext cx="5149440"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
        <p:nvSpPr>
          <p:cNvPr id="3" name="Rectangle 2">
            <a:extLst>
              <a:ext uri="{FF2B5EF4-FFF2-40B4-BE49-F238E27FC236}">
                <a16:creationId xmlns:a16="http://schemas.microsoft.com/office/drawing/2014/main" id="{8C5310AB-8CEC-0439-AA42-00BCD3439538}"/>
              </a:ext>
            </a:extLst>
          </p:cNvPr>
          <p:cNvSpPr/>
          <p:nvPr userDrawn="1"/>
        </p:nvSpPr>
        <p:spPr>
          <a:xfrm>
            <a:off x="-2562" y="1138020"/>
            <a:ext cx="228600" cy="914400"/>
          </a:xfrm>
          <a:prstGeom prst="rect">
            <a:avLst/>
          </a:prstGeom>
          <a:solidFill>
            <a:srgbClr val="D24B6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 Placeholder 5">
            <a:extLst>
              <a:ext uri="{FF2B5EF4-FFF2-40B4-BE49-F238E27FC236}">
                <a16:creationId xmlns:a16="http://schemas.microsoft.com/office/drawing/2014/main" id="{9152C2B9-9F35-9871-091F-0D0BABFD1CA3}"/>
              </a:ext>
            </a:extLst>
          </p:cNvPr>
          <p:cNvSpPr>
            <a:spLocks noGrp="1"/>
          </p:cNvSpPr>
          <p:nvPr>
            <p:ph type="body" sz="quarter" idx="10" hasCustomPrompt="1"/>
          </p:nvPr>
        </p:nvSpPr>
        <p:spPr>
          <a:xfrm>
            <a:off x="683238" y="1243505"/>
            <a:ext cx="4297680" cy="231885"/>
          </a:xfrm>
          <a:prstGeom prst="rect">
            <a:avLst/>
          </a:prstGeom>
        </p:spPr>
        <p:txBody>
          <a:bodyPr anchor="ctr">
            <a:noAutofit/>
          </a:bodyPr>
          <a:lstStyle>
            <a:lvl1pPr marL="0" indent="0">
              <a:buNone/>
              <a:defRPr sz="1800">
                <a:solidFill>
                  <a:srgbClr val="3D98C1"/>
                </a:solidFill>
                <a:latin typeface="+mj-lt"/>
                <a:cs typeface="Arial"/>
              </a:defRPr>
            </a:lvl1pPr>
          </a:lstStyle>
          <a:p>
            <a:pPr lvl="0"/>
            <a:r>
              <a:rPr lang="en-US"/>
              <a:t>Get in</a:t>
            </a:r>
          </a:p>
        </p:txBody>
      </p:sp>
      <p:sp>
        <p:nvSpPr>
          <p:cNvPr id="20" name="Picture Placeholder 19">
            <a:extLst>
              <a:ext uri="{FF2B5EF4-FFF2-40B4-BE49-F238E27FC236}">
                <a16:creationId xmlns:a16="http://schemas.microsoft.com/office/drawing/2014/main" id="{54437238-B0F9-CF92-2E69-1E0EE7E27C4A}"/>
              </a:ext>
            </a:extLst>
          </p:cNvPr>
          <p:cNvSpPr>
            <a:spLocks noGrp="1"/>
          </p:cNvSpPr>
          <p:nvPr>
            <p:ph type="pic" sz="quarter" idx="14"/>
          </p:nvPr>
        </p:nvSpPr>
        <p:spPr>
          <a:xfrm>
            <a:off x="5529553" y="1366620"/>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2" name="Text Placeholder 2">
            <a:extLst>
              <a:ext uri="{FF2B5EF4-FFF2-40B4-BE49-F238E27FC236}">
                <a16:creationId xmlns:a16="http://schemas.microsoft.com/office/drawing/2014/main" id="{22965DE6-C84D-A2E6-8A1E-0C0F49ABA33F}"/>
              </a:ext>
            </a:extLst>
          </p:cNvPr>
          <p:cNvSpPr>
            <a:spLocks noGrp="1"/>
          </p:cNvSpPr>
          <p:nvPr>
            <p:ph idx="15" hasCustomPrompt="1"/>
          </p:nvPr>
        </p:nvSpPr>
        <p:spPr>
          <a:xfrm>
            <a:off x="7131343" y="3257109"/>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3" name="Picture Placeholder 19">
            <a:extLst>
              <a:ext uri="{FF2B5EF4-FFF2-40B4-BE49-F238E27FC236}">
                <a16:creationId xmlns:a16="http://schemas.microsoft.com/office/drawing/2014/main" id="{6A2A1E15-FCDC-1304-44B4-0B47B8D8DB3A}"/>
              </a:ext>
            </a:extLst>
          </p:cNvPr>
          <p:cNvSpPr>
            <a:spLocks noGrp="1"/>
          </p:cNvSpPr>
          <p:nvPr>
            <p:ph type="pic" sz="quarter" idx="16"/>
          </p:nvPr>
        </p:nvSpPr>
        <p:spPr>
          <a:xfrm>
            <a:off x="5529553" y="3021336"/>
            <a:ext cx="1371600" cy="1371600"/>
          </a:xfrm>
          <a:prstGeom prst="ellipse">
            <a:avLst/>
          </a:prstGeom>
          <a:solidFill>
            <a:srgbClr val="3D98C1"/>
          </a:solidFill>
        </p:spPr>
        <p:txBody>
          <a:bodyPr anchor="ctr"/>
          <a:lstStyle>
            <a:lvl1pPr marL="0" indent="0">
              <a:buNone/>
              <a:defRPr sz="1800"/>
            </a:lvl1pPr>
          </a:lstStyle>
          <a:p>
            <a:endParaRPr lang="en-US"/>
          </a:p>
        </p:txBody>
      </p:sp>
      <p:sp>
        <p:nvSpPr>
          <p:cNvPr id="24" name="Text Placeholder 2">
            <a:extLst>
              <a:ext uri="{FF2B5EF4-FFF2-40B4-BE49-F238E27FC236}">
                <a16:creationId xmlns:a16="http://schemas.microsoft.com/office/drawing/2014/main" id="{216C009E-167A-FD15-3ACE-F95EBC108FE4}"/>
              </a:ext>
            </a:extLst>
          </p:cNvPr>
          <p:cNvSpPr>
            <a:spLocks noGrp="1"/>
          </p:cNvSpPr>
          <p:nvPr>
            <p:ph idx="17" hasCustomPrompt="1"/>
          </p:nvPr>
        </p:nvSpPr>
        <p:spPr>
          <a:xfrm>
            <a:off x="7186293" y="4911825"/>
            <a:ext cx="4374858" cy="900055"/>
          </a:xfrm>
          <a:prstGeom prst="rect">
            <a:avLst/>
          </a:prstGeom>
        </p:spPr>
        <p:txBody>
          <a:bodyPr vert="horz" lIns="91440" tIns="45720" rIns="91440" bIns="45720" rtlCol="0">
            <a:normAutofit/>
          </a:bodyPr>
          <a:lstStyle>
            <a:lvl1pPr marL="0" indent="0">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
        <p:nvSpPr>
          <p:cNvPr id="25" name="Picture Placeholder 19">
            <a:extLst>
              <a:ext uri="{FF2B5EF4-FFF2-40B4-BE49-F238E27FC236}">
                <a16:creationId xmlns:a16="http://schemas.microsoft.com/office/drawing/2014/main" id="{CD8CDBBC-A1FD-58C4-08B2-BD70E9A4A27D}"/>
              </a:ext>
            </a:extLst>
          </p:cNvPr>
          <p:cNvSpPr>
            <a:spLocks noGrp="1"/>
          </p:cNvSpPr>
          <p:nvPr>
            <p:ph type="pic" sz="quarter" idx="18"/>
          </p:nvPr>
        </p:nvSpPr>
        <p:spPr>
          <a:xfrm>
            <a:off x="5529553" y="4676052"/>
            <a:ext cx="1371600" cy="1371600"/>
          </a:xfrm>
          <a:prstGeom prst="ellipse">
            <a:avLst/>
          </a:prstGeom>
          <a:solidFill>
            <a:srgbClr val="3D98C1"/>
          </a:solidFill>
        </p:spPr>
        <p:txBody>
          <a:bodyPr anchor="ctr"/>
          <a:lstStyle>
            <a:lvl1pPr marL="0" indent="0">
              <a:buNone/>
              <a:defRPr sz="1800"/>
            </a:lvl1pPr>
          </a:lstStyle>
          <a:p>
            <a:endParaRPr lang="en-US"/>
          </a:p>
        </p:txBody>
      </p:sp>
    </p:spTree>
    <p:extLst>
      <p:ext uri="{BB962C8B-B14F-4D97-AF65-F5344CB8AC3E}">
        <p14:creationId xmlns:p14="http://schemas.microsoft.com/office/powerpoint/2010/main" val="73430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Fire Grants Programs</a:t>
            </a:r>
            <a:endParaRPr lang="en-US" dirty="0"/>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act Single">
    <p:bg>
      <p:bgPr>
        <a:solidFill>
          <a:srgbClr val="3D98C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2596295"/>
            <a:ext cx="6858000" cy="457200"/>
          </a:xfrm>
          <a:prstGeom prst="rect">
            <a:avLst/>
          </a:prstGeom>
        </p:spPr>
        <p:txBody>
          <a:bodyPr anchor="ctr">
            <a:noAutofit/>
          </a:bodyPr>
          <a:lstStyle>
            <a:lvl1pPr algn="ctr">
              <a:lnSpc>
                <a:spcPct val="100000"/>
              </a:lnSpc>
              <a:defRPr sz="3600" b="0">
                <a:solidFill>
                  <a:schemeClr val="bg1"/>
                </a:solidFill>
                <a:latin typeface="Franklin Gothic Heavy" panose="020B0903020102020204" pitchFamily="34" charset="0"/>
                <a:cs typeface="Arial"/>
              </a:defRPr>
            </a:lvl1pPr>
          </a:lstStyle>
          <a:p>
            <a:r>
              <a:rPr lang="en-US"/>
              <a:t>TOUCH WITH US</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5638801" y="3297230"/>
            <a:ext cx="914400" cy="0"/>
          </a:xfrm>
          <a:prstGeom prst="line">
            <a:avLst/>
          </a:prstGeom>
          <a:ln w="76200">
            <a:solidFill>
              <a:srgbClr val="D24B62"/>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a:stretch>
            <a:fillRect/>
          </a:stretch>
        </p:blipFill>
        <p:spPr>
          <a:xfrm>
            <a:off x="5062895" y="4979832"/>
            <a:ext cx="2066212" cy="731520"/>
          </a:xfrm>
          <a:prstGeom prst="rect">
            <a:avLst/>
          </a:prstGeom>
        </p:spPr>
      </p:pic>
      <p:sp>
        <p:nvSpPr>
          <p:cNvPr id="6" name="Text Placeholder 5">
            <a:extLst>
              <a:ext uri="{FF2B5EF4-FFF2-40B4-BE49-F238E27FC236}">
                <a16:creationId xmlns:a16="http://schemas.microsoft.com/office/drawing/2014/main" id="{A8D28ECB-CA68-2DA6-0583-A15002662092}"/>
              </a:ext>
            </a:extLst>
          </p:cNvPr>
          <p:cNvSpPr>
            <a:spLocks noGrp="1"/>
          </p:cNvSpPr>
          <p:nvPr>
            <p:ph type="body" sz="quarter" idx="11" hasCustomPrompt="1"/>
          </p:nvPr>
        </p:nvSpPr>
        <p:spPr>
          <a:xfrm>
            <a:off x="3947161" y="2361007"/>
            <a:ext cx="4297680" cy="231885"/>
          </a:xfrm>
          <a:prstGeom prst="rect">
            <a:avLst/>
          </a:prstGeom>
        </p:spPr>
        <p:txBody>
          <a:bodyPr anchor="ctr">
            <a:noAutofit/>
          </a:bodyPr>
          <a:lstStyle>
            <a:lvl1pPr marL="0" indent="0" algn="ctr">
              <a:buNone/>
              <a:defRPr sz="1800">
                <a:solidFill>
                  <a:srgbClr val="003D67"/>
                </a:solidFill>
                <a:latin typeface="+mj-lt"/>
                <a:cs typeface="Arial"/>
              </a:defRPr>
            </a:lvl1pPr>
          </a:lstStyle>
          <a:p>
            <a:pPr lvl="0"/>
            <a:r>
              <a:rPr lang="en-US"/>
              <a:t>Get in</a:t>
            </a:r>
          </a:p>
        </p:txBody>
      </p:sp>
      <p:sp>
        <p:nvSpPr>
          <p:cNvPr id="7" name="Text Placeholder 2">
            <a:extLst>
              <a:ext uri="{FF2B5EF4-FFF2-40B4-BE49-F238E27FC236}">
                <a16:creationId xmlns:a16="http://schemas.microsoft.com/office/drawing/2014/main" id="{BDDA8D4F-A0D6-191F-F488-3C36E163C5C2}"/>
              </a:ext>
            </a:extLst>
          </p:cNvPr>
          <p:cNvSpPr>
            <a:spLocks noGrp="1"/>
          </p:cNvSpPr>
          <p:nvPr>
            <p:ph idx="1" hasCustomPrompt="1"/>
          </p:nvPr>
        </p:nvSpPr>
        <p:spPr>
          <a:xfrm>
            <a:off x="3908572" y="3566636"/>
            <a:ext cx="4374858" cy="900055"/>
          </a:xfrm>
          <a:prstGeom prst="rect">
            <a:avLst/>
          </a:prstGeom>
        </p:spPr>
        <p:txBody>
          <a:bodyPr vert="horz" lIns="91440" tIns="45720" rIns="91440" bIns="45720" rtlCol="0">
            <a:normAutofit/>
          </a:bodyPr>
          <a:lstStyle>
            <a:lvl1pPr marL="0" indent="0" algn="ctr">
              <a:lnSpc>
                <a:spcPct val="100000"/>
              </a:lnSpc>
              <a:spcBef>
                <a:spcPts val="0"/>
              </a:spcBef>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stStyle>
          <a:p>
            <a:pPr lvl="0"/>
            <a:r>
              <a:rPr lang="en-US"/>
              <a:t>First Last Name </a:t>
            </a:r>
          </a:p>
          <a:p>
            <a:pPr lvl="0"/>
            <a:r>
              <a:rPr lang="en-US"/>
              <a:t>Title </a:t>
            </a:r>
          </a:p>
          <a:p>
            <a:pPr lvl="0"/>
            <a:r>
              <a:rPr lang="en-US"/>
              <a:t>Email/ Phone</a:t>
            </a:r>
          </a:p>
        </p:txBody>
      </p:sp>
    </p:spTree>
    <p:extLst>
      <p:ext uri="{BB962C8B-B14F-4D97-AF65-F5344CB8AC3E}">
        <p14:creationId xmlns:p14="http://schemas.microsoft.com/office/powerpoint/2010/main" val="1483287581"/>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itle Slide w/o Image">
    <p:bg>
      <p:bgPr>
        <a:solidFill>
          <a:srgbClr val="005188"/>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5A2850-52BB-81ED-890C-DD762F25E87E}"/>
              </a:ext>
            </a:extLst>
          </p:cNvPr>
          <p:cNvSpPr>
            <a:spLocks noGrp="1"/>
          </p:cNvSpPr>
          <p:nvPr>
            <p:ph type="title" hasCustomPrompt="1"/>
          </p:nvPr>
        </p:nvSpPr>
        <p:spPr>
          <a:xfrm>
            <a:off x="2667001" y="1707756"/>
            <a:ext cx="6858000" cy="914400"/>
          </a:xfrm>
          <a:prstGeom prst="rect">
            <a:avLst/>
          </a:prstGeom>
        </p:spPr>
        <p:txBody>
          <a:bodyPr anchor="ctr">
            <a:noAutofit/>
          </a:bodyPr>
          <a:lstStyle>
            <a:lvl1pPr algn="ctr">
              <a:lnSpc>
                <a:spcPct val="100000"/>
              </a:lnSpc>
              <a:defRPr sz="10000" b="0">
                <a:solidFill>
                  <a:schemeClr val="bg1"/>
                </a:solidFill>
                <a:latin typeface="Franklin Gothic Heavy" panose="020B0903020102020204" pitchFamily="34" charset="0"/>
                <a:cs typeface="Arial"/>
              </a:defRPr>
            </a:lvl1pPr>
          </a:lstStyle>
          <a:p>
            <a:r>
              <a:rPr lang="en-US"/>
              <a:t>THE END</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hasCustomPrompt="1"/>
          </p:nvPr>
        </p:nvSpPr>
        <p:spPr>
          <a:xfrm>
            <a:off x="2667001" y="3361051"/>
            <a:ext cx="6858000" cy="410936"/>
          </a:xfrm>
          <a:prstGeom prst="rect">
            <a:avLst/>
          </a:prstGeom>
        </p:spPr>
        <p:txBody>
          <a:bodyPr anchor="ctr">
            <a:noAutofit/>
          </a:bodyPr>
          <a:lstStyle>
            <a:lvl1pPr marL="0" indent="0" algn="ctr">
              <a:buNone/>
              <a:defRPr sz="2800">
                <a:solidFill>
                  <a:schemeClr val="bg1"/>
                </a:solidFill>
                <a:latin typeface="+mj-lt"/>
                <a:cs typeface="Arial"/>
              </a:defRPr>
            </a:lvl1pPr>
          </a:lstStyle>
          <a:p>
            <a:pPr lvl="0"/>
            <a:r>
              <a:rPr lang="en-US"/>
              <a:t>Thank You</a:t>
            </a:r>
          </a:p>
        </p:txBody>
      </p:sp>
      <p:cxnSp>
        <p:nvCxnSpPr>
          <p:cNvPr id="13" name="Straight Connector 12">
            <a:extLst>
              <a:ext uri="{FF2B5EF4-FFF2-40B4-BE49-F238E27FC236}">
                <a16:creationId xmlns:a16="http://schemas.microsoft.com/office/drawing/2014/main" id="{6B5201C8-7CAA-7C42-838D-C5DE0E04D695}"/>
              </a:ext>
            </a:extLst>
          </p:cNvPr>
          <p:cNvCxnSpPr>
            <a:cxnSpLocks/>
          </p:cNvCxnSpPr>
          <p:nvPr userDrawn="1"/>
        </p:nvCxnSpPr>
        <p:spPr>
          <a:xfrm>
            <a:off x="3078481" y="3002818"/>
            <a:ext cx="6035040" cy="0"/>
          </a:xfrm>
          <a:prstGeom prst="line">
            <a:avLst/>
          </a:prstGeom>
          <a:ln w="76200">
            <a:solidFill>
              <a:srgbClr val="3D98C1"/>
            </a:solidFill>
          </a:ln>
        </p:spPr>
        <p:style>
          <a:lnRef idx="1">
            <a:schemeClr val="accent3"/>
          </a:lnRef>
          <a:fillRef idx="0">
            <a:schemeClr val="accent3"/>
          </a:fillRef>
          <a:effectRef idx="0">
            <a:schemeClr val="accent3"/>
          </a:effectRef>
          <a:fontRef idx="minor">
            <a:schemeClr val="tx1"/>
          </a:fontRef>
        </p:style>
      </p:cxnSp>
      <p:pic>
        <p:nvPicPr>
          <p:cNvPr id="4" name="Picture 3" descr="A picture containing qr code&#10;&#10;Description automatically generated">
            <a:extLst>
              <a:ext uri="{FF2B5EF4-FFF2-40B4-BE49-F238E27FC236}">
                <a16:creationId xmlns:a16="http://schemas.microsoft.com/office/drawing/2014/main" id="{7FF45BEC-92F7-F6C6-B39B-3464B35D9482}"/>
              </a:ext>
            </a:extLst>
          </p:cNvPr>
          <p:cNvPicPr>
            <a:picLocks noChangeAspect="1"/>
          </p:cNvPicPr>
          <p:nvPr userDrawn="1"/>
        </p:nvPicPr>
        <p:blipFill>
          <a:blip r:embed="rId2"/>
          <a:stretch>
            <a:fillRect/>
          </a:stretch>
        </p:blipFill>
        <p:spPr>
          <a:xfrm>
            <a:off x="4437291" y="4180297"/>
            <a:ext cx="3317421" cy="1174497"/>
          </a:xfrm>
          <a:prstGeom prst="rect">
            <a:avLst/>
          </a:prstGeom>
        </p:spPr>
      </p:pic>
    </p:spTree>
    <p:extLst>
      <p:ext uri="{BB962C8B-B14F-4D97-AF65-F5344CB8AC3E}">
        <p14:creationId xmlns:p14="http://schemas.microsoft.com/office/powerpoint/2010/main" val="148702194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328510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picture containing qr code&#10;&#10;Description automatically generated">
            <a:extLst>
              <a:ext uri="{FF2B5EF4-FFF2-40B4-BE49-F238E27FC236}">
                <a16:creationId xmlns:a16="http://schemas.microsoft.com/office/drawing/2014/main" id="{0DB439AC-DE17-AF36-577F-A1AD8FC08AED}"/>
              </a:ext>
            </a:extLst>
          </p:cNvPr>
          <p:cNvPicPr>
            <a:picLocks noChangeAspect="1"/>
          </p:cNvPicPr>
          <p:nvPr userDrawn="1"/>
        </p:nvPicPr>
        <p:blipFill>
          <a:blip r:embed="rId3"/>
          <a:stretch>
            <a:fillRect/>
          </a:stretch>
        </p:blipFill>
        <p:spPr>
          <a:xfrm>
            <a:off x="730026" y="3780731"/>
            <a:ext cx="3317421" cy="1174497"/>
          </a:xfrm>
          <a:prstGeom prst="rect">
            <a:avLst/>
          </a:prstGeom>
        </p:spPr>
      </p:pic>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76760952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24" name="Footer Placeholder 10">
            <a:extLst>
              <a:ext uri="{FF2B5EF4-FFF2-40B4-BE49-F238E27FC236}">
                <a16:creationId xmlns:a16="http://schemas.microsoft.com/office/drawing/2014/main" id="{EBCE6F1D-4512-4F04-0213-BCE4117160B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7542917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03733"/>
            <a:ext cx="10715627" cy="319088"/>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974699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10/29/2024</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457504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608127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374059"/>
            <a:ext cx="10715627" cy="365125"/>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2BE564A2-0BDB-6508-9377-CD4B4F77E069}"/>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F6954497-62B3-198E-40D1-FABE5D8A04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0534215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4028513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descr="A view of a city&#10;&#10;Description automatically generated">
            <a:extLst>
              <a:ext uri="{FF2B5EF4-FFF2-40B4-BE49-F238E27FC236}">
                <a16:creationId xmlns:a16="http://schemas.microsoft.com/office/drawing/2014/main" id="{4D0A274D-3608-414D-A6B0-24A592E09885}"/>
              </a:ext>
            </a:extLst>
          </p:cNvPr>
          <p:cNvPicPr>
            <a:picLocks noChangeAspect="1"/>
          </p:cNvPicPr>
          <p:nvPr userDrawn="1"/>
        </p:nvPicPr>
        <p:blipFill rotWithShape="1">
          <a:blip r:embed="rId2"/>
          <a:srcRect l="17883" r="15496"/>
          <a:stretch/>
        </p:blipFill>
        <p:spPr>
          <a:xfrm>
            <a:off x="-1" y="0"/>
            <a:ext cx="6096001" cy="6858000"/>
          </a:xfrm>
          <a:prstGeom prst="rect">
            <a:avLst/>
          </a:prstGeom>
        </p:spPr>
      </p:pic>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Fire Grants Programs</a:t>
            </a:r>
            <a:endParaRPr lang="en-US" dirty="0"/>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Tree>
    <p:extLst>
      <p:ext uri="{BB962C8B-B14F-4D97-AF65-F5344CB8AC3E}">
        <p14:creationId xmlns:p14="http://schemas.microsoft.com/office/powerpoint/2010/main" val="17720713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Chart with titl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3A79E-9B57-822F-8392-42A901D7FD8D}"/>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D9476E5F-4380-FDDD-181E-1C4A9058158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4545424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03353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theme" Target="../theme/theme3.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8" Type="http://schemas.openxmlformats.org/officeDocument/2006/relationships/slideLayout" Target="../slideLayouts/slideLayout62.xml"/><Relationship Id="rId3"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Fire Grants Programs</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448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51758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9.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61.xml"/><Relationship Id="rId4" Type="http://schemas.openxmlformats.org/officeDocument/2006/relationships/hyperlink" Target="https://public.govdelivery.com/accounts/USDHSFEMA/subscriber/new?topic_id=USDHSFEMA_15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mailto:FireGrants@fema.dhs.gov" TargetMode="External"/><Relationship Id="rId4" Type="http://schemas.openxmlformats.org/officeDocument/2006/relationships/hyperlink" Target="https://www.fema.gov/firegrant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ema.gov/firegrant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go.fema.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hyperlink" Target="http://www.fema.gov/firegrants"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8E0D-EDFE-A58F-66B5-569A3C8837A3}"/>
              </a:ext>
            </a:extLst>
          </p:cNvPr>
          <p:cNvSpPr>
            <a:spLocks noGrp="1"/>
          </p:cNvSpPr>
          <p:nvPr>
            <p:ph type="title"/>
          </p:nvPr>
        </p:nvSpPr>
        <p:spPr>
          <a:xfrm>
            <a:off x="685800" y="1097701"/>
            <a:ext cx="10820400" cy="855789"/>
          </a:xfrm>
        </p:spPr>
        <p:txBody>
          <a:bodyPr/>
          <a:lstStyle/>
          <a:p>
            <a:r>
              <a:rPr lang="en-US" sz="5400" dirty="0"/>
              <a:t>Fire Grant Programs</a:t>
            </a:r>
            <a:endParaRPr lang="en-US" dirty="0"/>
          </a:p>
        </p:txBody>
      </p:sp>
      <p:sp>
        <p:nvSpPr>
          <p:cNvPr id="3" name="Text Placeholder 2">
            <a:extLst>
              <a:ext uri="{FF2B5EF4-FFF2-40B4-BE49-F238E27FC236}">
                <a16:creationId xmlns:a16="http://schemas.microsoft.com/office/drawing/2014/main" id="{97AD20A8-5C66-3BFB-B496-09DFBEEF02B1}"/>
              </a:ext>
            </a:extLst>
          </p:cNvPr>
          <p:cNvSpPr>
            <a:spLocks noGrp="1"/>
          </p:cNvSpPr>
          <p:nvPr>
            <p:ph type="body" sz="quarter" idx="10"/>
          </p:nvPr>
        </p:nvSpPr>
        <p:spPr>
          <a:xfrm>
            <a:off x="990262" y="1910019"/>
            <a:ext cx="8915511" cy="1508760"/>
          </a:xfrm>
        </p:spPr>
        <p:txBody>
          <a:bodyPr/>
          <a:lstStyle/>
          <a:p>
            <a:endParaRPr lang="en-US" sz="2000" b="1" dirty="0">
              <a:solidFill>
                <a:schemeClr val="bg1"/>
              </a:solidFill>
            </a:endParaRPr>
          </a:p>
          <a:p>
            <a:r>
              <a:rPr lang="en-US" sz="2000" dirty="0">
                <a:solidFill>
                  <a:schemeClr val="bg1"/>
                </a:solidFill>
              </a:rPr>
              <a:t>Assistance to Firefighter Grant (AFG) Program </a:t>
            </a:r>
          </a:p>
          <a:p>
            <a:r>
              <a:rPr lang="en-US" sz="2000" dirty="0">
                <a:solidFill>
                  <a:schemeClr val="bg1"/>
                </a:solidFill>
              </a:rPr>
              <a:t>Staffing for Adequate Fire and Emergency Response (SAFER) Grant Program</a:t>
            </a:r>
          </a:p>
          <a:p>
            <a:r>
              <a:rPr lang="en-US" sz="2000" dirty="0">
                <a:solidFill>
                  <a:schemeClr val="bg1"/>
                </a:solidFill>
              </a:rPr>
              <a:t>Fire Prevention and Safety (FP&amp;S) Grant Program</a:t>
            </a:r>
          </a:p>
          <a:p>
            <a:endParaRPr lang="en-US" dirty="0"/>
          </a:p>
        </p:txBody>
      </p:sp>
      <p:sp>
        <p:nvSpPr>
          <p:cNvPr id="7" name="Text Placeholder 6">
            <a:extLst>
              <a:ext uri="{FF2B5EF4-FFF2-40B4-BE49-F238E27FC236}">
                <a16:creationId xmlns:a16="http://schemas.microsoft.com/office/drawing/2014/main" id="{04907C3C-58D7-24B4-F8AB-BAFFBFAABBBE}"/>
              </a:ext>
            </a:extLst>
          </p:cNvPr>
          <p:cNvSpPr>
            <a:spLocks noGrp="1"/>
          </p:cNvSpPr>
          <p:nvPr>
            <p:ph type="body" sz="quarter" idx="13"/>
          </p:nvPr>
        </p:nvSpPr>
        <p:spPr/>
        <p:txBody>
          <a:bodyPr/>
          <a:lstStyle/>
          <a:p>
            <a:r>
              <a:rPr lang="en-US" dirty="0"/>
              <a:t>September 2024</a:t>
            </a:r>
          </a:p>
        </p:txBody>
      </p:sp>
    </p:spTree>
    <p:extLst>
      <p:ext uri="{BB962C8B-B14F-4D97-AF65-F5344CB8AC3E}">
        <p14:creationId xmlns:p14="http://schemas.microsoft.com/office/powerpoint/2010/main" val="140899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04029-2C4A-F4B0-8ACA-BA6D52B8E518}"/>
              </a:ext>
            </a:extLst>
          </p:cNvPr>
          <p:cNvSpPr>
            <a:spLocks noGrp="1"/>
          </p:cNvSpPr>
          <p:nvPr>
            <p:ph type="title"/>
          </p:nvPr>
        </p:nvSpPr>
        <p:spPr/>
        <p:txBody>
          <a:bodyPr/>
          <a:lstStyle/>
          <a:p>
            <a:r>
              <a:rPr lang="en-US" dirty="0"/>
              <a:t>Top 10 Best Practices</a:t>
            </a:r>
          </a:p>
        </p:txBody>
      </p:sp>
      <p:sp>
        <p:nvSpPr>
          <p:cNvPr id="4" name="Slide Number Placeholder 3">
            <a:extLst>
              <a:ext uri="{FF2B5EF4-FFF2-40B4-BE49-F238E27FC236}">
                <a16:creationId xmlns:a16="http://schemas.microsoft.com/office/drawing/2014/main" id="{701534DE-2F10-7F52-4AB6-33E9E9F464E8}"/>
              </a:ext>
            </a:extLst>
          </p:cNvPr>
          <p:cNvSpPr>
            <a:spLocks noGrp="1"/>
          </p:cNvSpPr>
          <p:nvPr>
            <p:ph type="sldNum" sz="quarter" idx="12"/>
          </p:nvPr>
        </p:nvSpPr>
        <p:spPr/>
        <p:txBody>
          <a:bodyPr/>
          <a:lstStyle/>
          <a:p>
            <a:fld id="{8FCC257D-A786-9244-9E17-CE618C8B9275}" type="slidenum">
              <a:rPr lang="en-US" smtClean="0"/>
              <a:pPr/>
              <a:t>10</a:t>
            </a:fld>
            <a:endParaRPr lang="en-US"/>
          </a:p>
        </p:txBody>
      </p:sp>
      <p:sp>
        <p:nvSpPr>
          <p:cNvPr id="6" name="Content Placeholder 1">
            <a:extLst>
              <a:ext uri="{FF2B5EF4-FFF2-40B4-BE49-F238E27FC236}">
                <a16:creationId xmlns:a16="http://schemas.microsoft.com/office/drawing/2014/main" id="{8763A348-5F32-86D9-4F8A-5185BC02A092}"/>
              </a:ext>
            </a:extLst>
          </p:cNvPr>
          <p:cNvSpPr txBox="1">
            <a:spLocks/>
          </p:cNvSpPr>
          <p:nvPr/>
        </p:nvSpPr>
        <p:spPr>
          <a:xfrm>
            <a:off x="918661" y="2053389"/>
            <a:ext cx="7340583" cy="4106412"/>
          </a:xfrm>
          <a:prstGeom prst="rect">
            <a:avLst/>
          </a:prstGeom>
        </p:spPr>
        <p:txBody>
          <a:bodyPr>
            <a:no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3771" indent="-457200">
              <a:lnSpc>
                <a:spcPct val="100000"/>
              </a:lnSpc>
              <a:spcBef>
                <a:spcPts val="600"/>
              </a:spcBef>
              <a:buFont typeface="+mj-lt"/>
              <a:buAutoNum type="arabicPeriod" startAt="6"/>
            </a:pPr>
            <a:r>
              <a:rPr lang="en-US" dirty="0"/>
              <a:t>Have your entire application/narratives reviewed by someone else before submitting</a:t>
            </a:r>
          </a:p>
          <a:p>
            <a:pPr marL="453771" indent="-457200">
              <a:lnSpc>
                <a:spcPct val="100000"/>
              </a:lnSpc>
              <a:spcBef>
                <a:spcPts val="600"/>
              </a:spcBef>
              <a:buFont typeface="+mj-lt"/>
              <a:buAutoNum type="arabicPeriod" startAt="6"/>
            </a:pPr>
            <a:r>
              <a:rPr lang="en-US" dirty="0"/>
              <a:t>Make sure you gather and include all eligible costs as part of your application</a:t>
            </a:r>
          </a:p>
          <a:p>
            <a:pPr marL="453771" indent="-457200">
              <a:lnSpc>
                <a:spcPct val="100000"/>
              </a:lnSpc>
              <a:spcBef>
                <a:spcPts val="600"/>
              </a:spcBef>
              <a:buFont typeface="+mj-lt"/>
              <a:buAutoNum type="arabicPeriod" startAt="6"/>
            </a:pPr>
            <a:r>
              <a:rPr lang="en-US" dirty="0"/>
              <a:t>Make sure your project can be completed within the grant’s period of performance</a:t>
            </a:r>
          </a:p>
          <a:p>
            <a:pPr marL="453771" indent="-457200">
              <a:lnSpc>
                <a:spcPct val="100000"/>
              </a:lnSpc>
              <a:spcBef>
                <a:spcPts val="600"/>
              </a:spcBef>
              <a:buFont typeface="+mj-lt"/>
              <a:buAutoNum type="arabicPeriod" startAt="6"/>
            </a:pPr>
            <a:r>
              <a:rPr lang="en-US" dirty="0"/>
              <a:t>Ensure you have support from your local government leaders</a:t>
            </a:r>
          </a:p>
          <a:p>
            <a:pPr marL="453771" indent="-457200">
              <a:lnSpc>
                <a:spcPct val="100000"/>
              </a:lnSpc>
              <a:spcBef>
                <a:spcPts val="600"/>
              </a:spcBef>
              <a:buFont typeface="+mj-lt"/>
              <a:buAutoNum type="arabicPeriod" startAt="6"/>
            </a:pPr>
            <a:r>
              <a:rPr lang="en-US" dirty="0"/>
              <a:t>Print your application (CTRL/CMD-P) before submitting to review for accuracy</a:t>
            </a:r>
          </a:p>
        </p:txBody>
      </p:sp>
      <p:pic>
        <p:nvPicPr>
          <p:cNvPr id="7" name="Picture 6" descr="Icon&#10;&#10;Description automatically generated">
            <a:extLst>
              <a:ext uri="{FF2B5EF4-FFF2-40B4-BE49-F238E27FC236}">
                <a16:creationId xmlns:a16="http://schemas.microsoft.com/office/drawing/2014/main" id="{98B46230-D738-CED9-674E-A99A7490381D}"/>
              </a:ext>
            </a:extLst>
          </p:cNvPr>
          <p:cNvPicPr>
            <a:picLocks noChangeAspect="1"/>
          </p:cNvPicPr>
          <p:nvPr/>
        </p:nvPicPr>
        <p:blipFill>
          <a:blip r:embed="rId3"/>
          <a:stretch>
            <a:fillRect/>
          </a:stretch>
        </p:blipFill>
        <p:spPr>
          <a:xfrm>
            <a:off x="9065699" y="2330728"/>
            <a:ext cx="2870200" cy="2870200"/>
          </a:xfrm>
          <a:prstGeom prst="rect">
            <a:avLst/>
          </a:prstGeom>
        </p:spPr>
      </p:pic>
    </p:spTree>
    <p:extLst>
      <p:ext uri="{BB962C8B-B14F-4D97-AF65-F5344CB8AC3E}">
        <p14:creationId xmlns:p14="http://schemas.microsoft.com/office/powerpoint/2010/main" val="117499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7DE3B4-E5B4-BC5A-783F-2E1F5D37F3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86FA48D3-CAB3-0928-133A-FB7B62E41731}"/>
              </a:ext>
            </a:extLst>
          </p:cNvPr>
          <p:cNvSpPr>
            <a:spLocks noGrp="1"/>
          </p:cNvSpPr>
          <p:nvPr>
            <p:ph type="title"/>
          </p:nvPr>
        </p:nvSpPr>
        <p:spPr>
          <a:xfrm>
            <a:off x="4235670" y="1932369"/>
            <a:ext cx="7840716" cy="1496632"/>
          </a:xfrm>
        </p:spPr>
        <p:txBody>
          <a:bodyPr/>
          <a:lstStyle/>
          <a:p>
            <a:r>
              <a:rPr lang="en-US" sz="4000" dirty="0"/>
              <a:t>Assistance to Firefighters Grant (AFG) Program</a:t>
            </a:r>
          </a:p>
        </p:txBody>
      </p:sp>
    </p:spTree>
    <p:extLst>
      <p:ext uri="{BB962C8B-B14F-4D97-AF65-F5344CB8AC3E}">
        <p14:creationId xmlns:p14="http://schemas.microsoft.com/office/powerpoint/2010/main" val="4122796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578C61-37F8-4E73-E6EF-BF003566562B}"/>
              </a:ext>
            </a:extLst>
          </p:cNvPr>
          <p:cNvSpPr>
            <a:spLocks noGrp="1"/>
          </p:cNvSpPr>
          <p:nvPr>
            <p:ph type="sldNum" sz="quarter" idx="12"/>
          </p:nvPr>
        </p:nvSpPr>
        <p:spPr>
          <a:xfrm>
            <a:off x="10591797" y="406500"/>
            <a:ext cx="914403" cy="27432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003D67"/>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3D67"/>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F8EAC7A8-E79D-5906-AB8F-4C18D1A16E0F}"/>
              </a:ext>
            </a:extLst>
          </p:cNvPr>
          <p:cNvSpPr>
            <a:spLocks noGrp="1"/>
          </p:cNvSpPr>
          <p:nvPr>
            <p:ph type="title"/>
          </p:nvPr>
        </p:nvSpPr>
        <p:spPr>
          <a:xfrm>
            <a:off x="683238" y="1023720"/>
            <a:ext cx="5922099" cy="4631122"/>
          </a:xfrm>
        </p:spPr>
        <p:txBody>
          <a:bodyPr/>
          <a:lstStyle/>
          <a:p>
            <a:pPr marL="0" indent="0" defTabSz="342900" fontAlgn="auto">
              <a:lnSpc>
                <a:spcPts val="1950"/>
              </a:lnSpc>
              <a:spcBef>
                <a:spcPts val="750"/>
              </a:spcBef>
              <a:spcAft>
                <a:spcPts val="0"/>
              </a:spcAft>
              <a:buClr>
                <a:srgbClr val="BABBBD">
                  <a:lumMod val="75000"/>
                </a:srgbClr>
              </a:buClr>
              <a:buNone/>
            </a:pPr>
            <a:br>
              <a:rPr lang="en-US" b="1" dirty="0">
                <a:solidFill>
                  <a:srgbClr val="000000"/>
                </a:solidFill>
                <a:latin typeface="Franklin Gothic Book" panose="020B0503020102020204"/>
              </a:rPr>
            </a:br>
            <a:br>
              <a:rPr lang="en-US" sz="2000" b="1" dirty="0">
                <a:solidFill>
                  <a:srgbClr val="000000"/>
                </a:solidFill>
              </a:rPr>
            </a:br>
            <a:r>
              <a:rPr lang="en-US" sz="2000" dirty="0">
                <a:solidFill>
                  <a:schemeClr val="tx2"/>
                </a:solidFill>
              </a:rPr>
              <a:t>T</a:t>
            </a:r>
            <a:r>
              <a:rPr lang="en-US" sz="2000" dirty="0">
                <a:solidFill>
                  <a:schemeClr val="tx2"/>
                </a:solidFill>
                <a:effectLst/>
                <a:ea typeface="Times New Roman" panose="02020603050405020304" pitchFamily="18" charset="0"/>
              </a:rPr>
              <a:t>he purpose of the AFG Program is to enhance safety of firefighters and therefore public with respect to fire and fire-related hazards by providing critically needed resources that equip and train emergency personnel, outfit responders with compliant personal protective equipment, retrofit or modify facilities to protect personnel from known health hazards, acquire emergency response vehicles, design and implement health and wellness programs that enhance operational efficiencies, foster interoperability, and support community resilience. </a:t>
            </a:r>
          </a:p>
        </p:txBody>
      </p:sp>
      <p:pic>
        <p:nvPicPr>
          <p:cNvPr id="7" name="Picture 6">
            <a:extLst>
              <a:ext uri="{FF2B5EF4-FFF2-40B4-BE49-F238E27FC236}">
                <a16:creationId xmlns:a16="http://schemas.microsoft.com/office/drawing/2014/main" id="{01A85C1A-6C3A-34C8-1AE0-66839D0B25FD}"/>
              </a:ext>
            </a:extLst>
          </p:cNvPr>
          <p:cNvPicPr>
            <a:picLocks noChangeAspect="1"/>
          </p:cNvPicPr>
          <p:nvPr/>
        </p:nvPicPr>
        <p:blipFill>
          <a:blip r:embed="rId3"/>
          <a:stretch>
            <a:fillRect/>
          </a:stretch>
        </p:blipFill>
        <p:spPr>
          <a:xfrm>
            <a:off x="7323982" y="1578743"/>
            <a:ext cx="4182218" cy="2786113"/>
          </a:xfrm>
          <a:prstGeom prst="rect">
            <a:avLst/>
          </a:prstGeom>
          <a:noFill/>
        </p:spPr>
      </p:pic>
    </p:spTree>
    <p:extLst>
      <p:ext uri="{BB962C8B-B14F-4D97-AF65-F5344CB8AC3E}">
        <p14:creationId xmlns:p14="http://schemas.microsoft.com/office/powerpoint/2010/main" val="3274057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68DF-5D8B-9EF1-EEE6-4AB23C734A3E}"/>
              </a:ext>
            </a:extLst>
          </p:cNvPr>
          <p:cNvSpPr>
            <a:spLocks noGrp="1"/>
          </p:cNvSpPr>
          <p:nvPr>
            <p:ph type="title"/>
          </p:nvPr>
        </p:nvSpPr>
        <p:spPr/>
        <p:txBody>
          <a:bodyPr/>
          <a:lstStyle/>
          <a:p>
            <a:pPr algn="l"/>
            <a:r>
              <a:rPr lang="en-US" sz="3600" dirty="0"/>
              <a:t>AFG Program Eligible Applicants</a:t>
            </a:r>
            <a:endParaRPr lang="en-US" dirty="0"/>
          </a:p>
        </p:txBody>
      </p:sp>
      <p:sp>
        <p:nvSpPr>
          <p:cNvPr id="4" name="Slide Number Placeholder 3">
            <a:extLst>
              <a:ext uri="{FF2B5EF4-FFF2-40B4-BE49-F238E27FC236}">
                <a16:creationId xmlns:a16="http://schemas.microsoft.com/office/drawing/2014/main" id="{9CCA8508-677F-B2B7-1B98-727D263871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14" name="Picture 13" descr="Image of three firefighters walking toward a burning fire">
            <a:extLst>
              <a:ext uri="{FF2B5EF4-FFF2-40B4-BE49-F238E27FC236}">
                <a16:creationId xmlns:a16="http://schemas.microsoft.com/office/drawing/2014/main" id="{C8C260D5-B034-4BC1-7099-EB45F933D072}"/>
              </a:ext>
            </a:extLst>
          </p:cNvPr>
          <p:cNvPicPr>
            <a:picLocks noChangeAspect="1"/>
          </p:cNvPicPr>
          <p:nvPr/>
        </p:nvPicPr>
        <p:blipFill>
          <a:blip r:embed="rId3"/>
          <a:stretch>
            <a:fillRect/>
          </a:stretch>
        </p:blipFill>
        <p:spPr>
          <a:xfrm>
            <a:off x="910165" y="2606453"/>
            <a:ext cx="2767425" cy="1645093"/>
          </a:xfrm>
          <a:prstGeom prst="rect">
            <a:avLst/>
          </a:prstGeom>
        </p:spPr>
      </p:pic>
      <p:pic>
        <p:nvPicPr>
          <p:cNvPr id="15" name="Picture 14" descr="Image of an ambulance moving down a street rapidly">
            <a:extLst>
              <a:ext uri="{FF2B5EF4-FFF2-40B4-BE49-F238E27FC236}">
                <a16:creationId xmlns:a16="http://schemas.microsoft.com/office/drawing/2014/main" id="{E766A21E-882F-3264-1898-0D4AB182194F}"/>
              </a:ext>
            </a:extLst>
          </p:cNvPr>
          <p:cNvPicPr>
            <a:picLocks noChangeAspect="1"/>
          </p:cNvPicPr>
          <p:nvPr/>
        </p:nvPicPr>
        <p:blipFill>
          <a:blip r:embed="rId4"/>
          <a:stretch>
            <a:fillRect/>
          </a:stretch>
        </p:blipFill>
        <p:spPr>
          <a:xfrm>
            <a:off x="4490318" y="2579468"/>
            <a:ext cx="2803451" cy="1699061"/>
          </a:xfrm>
          <a:prstGeom prst="rect">
            <a:avLst/>
          </a:prstGeom>
        </p:spPr>
      </p:pic>
      <p:pic>
        <p:nvPicPr>
          <p:cNvPr id="16" name="Picture 15" descr="Image of an instructor viewing a fire training activity">
            <a:extLst>
              <a:ext uri="{FF2B5EF4-FFF2-40B4-BE49-F238E27FC236}">
                <a16:creationId xmlns:a16="http://schemas.microsoft.com/office/drawing/2014/main" id="{D4EC24EC-7F47-82E1-BE2F-9146E4E0F434}"/>
              </a:ext>
            </a:extLst>
          </p:cNvPr>
          <p:cNvPicPr>
            <a:picLocks noChangeAspect="1"/>
          </p:cNvPicPr>
          <p:nvPr/>
        </p:nvPicPr>
        <p:blipFill>
          <a:blip r:embed="rId5"/>
          <a:stretch>
            <a:fillRect/>
          </a:stretch>
        </p:blipFill>
        <p:spPr>
          <a:xfrm>
            <a:off x="8106497" y="2590385"/>
            <a:ext cx="2942500" cy="1677226"/>
          </a:xfrm>
          <a:prstGeom prst="rect">
            <a:avLst/>
          </a:prstGeom>
        </p:spPr>
      </p:pic>
      <p:sp>
        <p:nvSpPr>
          <p:cNvPr id="17" name="TextBox 16">
            <a:extLst>
              <a:ext uri="{FF2B5EF4-FFF2-40B4-BE49-F238E27FC236}">
                <a16:creationId xmlns:a16="http://schemas.microsoft.com/office/drawing/2014/main" id="{F31F4CC2-1349-59BE-8048-A51419C30AD7}"/>
              </a:ext>
            </a:extLst>
          </p:cNvPr>
          <p:cNvSpPr txBox="1"/>
          <p:nvPr/>
        </p:nvSpPr>
        <p:spPr>
          <a:xfrm>
            <a:off x="919491" y="4570381"/>
            <a:ext cx="2758099" cy="977191"/>
          </a:xfrm>
          <a:prstGeom prst="rect">
            <a:avLst/>
          </a:prstGeom>
          <a:noFill/>
        </p:spPr>
        <p:txBody>
          <a:bodyPr wrap="square" rtlCol="0">
            <a:spAutoFit/>
          </a:bodyPr>
          <a:lstStyle/>
          <a:p>
            <a:pPr algn="ctr" defTabSz="342900"/>
            <a:r>
              <a:rPr lang="en-US" sz="2200" dirty="0">
                <a:solidFill>
                  <a:srgbClr val="000000"/>
                </a:solidFill>
                <a:latin typeface="Franklin Gothic Book" panose="020B0503020102020204"/>
                <a:ea typeface="ＭＳ Ｐゴシック" pitchFamily="34" charset="-128"/>
              </a:rPr>
              <a:t>Fire </a:t>
            </a:r>
          </a:p>
          <a:p>
            <a:pPr algn="ctr" defTabSz="342900"/>
            <a:r>
              <a:rPr lang="en-US" sz="2200" dirty="0">
                <a:solidFill>
                  <a:srgbClr val="000000"/>
                </a:solidFill>
                <a:latin typeface="Franklin Gothic Book" panose="020B0503020102020204"/>
                <a:ea typeface="ＭＳ Ｐゴシック" pitchFamily="34" charset="-128"/>
              </a:rPr>
              <a:t>Departments</a:t>
            </a:r>
          </a:p>
          <a:p>
            <a:pPr defTabSz="342900"/>
            <a:endParaRPr lang="en-US" sz="1350" dirty="0">
              <a:solidFill>
                <a:srgbClr val="000000"/>
              </a:solidFill>
              <a:latin typeface="Franklin Gothic Book" panose="020B0503020102020204"/>
              <a:ea typeface="ＭＳ Ｐゴシック" pitchFamily="34" charset="-128"/>
            </a:endParaRPr>
          </a:p>
        </p:txBody>
      </p:sp>
      <p:sp>
        <p:nvSpPr>
          <p:cNvPr id="18" name="TextBox 17">
            <a:extLst>
              <a:ext uri="{FF2B5EF4-FFF2-40B4-BE49-F238E27FC236}">
                <a16:creationId xmlns:a16="http://schemas.microsoft.com/office/drawing/2014/main" id="{0D7ECF29-5100-0756-E220-1B66A7055DE9}"/>
              </a:ext>
            </a:extLst>
          </p:cNvPr>
          <p:cNvSpPr txBox="1"/>
          <p:nvPr/>
        </p:nvSpPr>
        <p:spPr>
          <a:xfrm>
            <a:off x="4512244" y="4570381"/>
            <a:ext cx="2803451" cy="769441"/>
          </a:xfrm>
          <a:prstGeom prst="rect">
            <a:avLst/>
          </a:prstGeom>
          <a:noFill/>
        </p:spPr>
        <p:txBody>
          <a:bodyPr wrap="square" rtlCol="0">
            <a:spAutoFit/>
          </a:bodyPr>
          <a:lstStyle/>
          <a:p>
            <a:pPr algn="ctr" defTabSz="342900"/>
            <a:r>
              <a:rPr lang="en-US" sz="2200" dirty="0">
                <a:solidFill>
                  <a:srgbClr val="000000"/>
                </a:solidFill>
                <a:latin typeface="Franklin Gothic Book" panose="020B0503020102020204"/>
                <a:ea typeface="ＭＳ Ｐゴシック" pitchFamily="34" charset="-128"/>
              </a:rPr>
              <a:t>Nonaffiliated EMS</a:t>
            </a:r>
          </a:p>
          <a:p>
            <a:pPr algn="ctr" defTabSz="342900"/>
            <a:r>
              <a:rPr lang="en-US" sz="2200" dirty="0">
                <a:solidFill>
                  <a:srgbClr val="000000"/>
                </a:solidFill>
                <a:latin typeface="Franklin Gothic Book" panose="020B0503020102020204"/>
                <a:ea typeface="ＭＳ Ｐゴシック" pitchFamily="34" charset="-128"/>
              </a:rPr>
              <a:t>Organizations</a:t>
            </a:r>
          </a:p>
        </p:txBody>
      </p:sp>
      <p:sp>
        <p:nvSpPr>
          <p:cNvPr id="19" name="TextBox 18">
            <a:extLst>
              <a:ext uri="{FF2B5EF4-FFF2-40B4-BE49-F238E27FC236}">
                <a16:creationId xmlns:a16="http://schemas.microsoft.com/office/drawing/2014/main" id="{975856E8-74FB-248D-0687-1013CBC8AEFD}"/>
              </a:ext>
            </a:extLst>
          </p:cNvPr>
          <p:cNvSpPr txBox="1"/>
          <p:nvPr/>
        </p:nvSpPr>
        <p:spPr>
          <a:xfrm>
            <a:off x="8150349" y="4557125"/>
            <a:ext cx="2942500" cy="769441"/>
          </a:xfrm>
          <a:prstGeom prst="rect">
            <a:avLst/>
          </a:prstGeom>
          <a:noFill/>
        </p:spPr>
        <p:txBody>
          <a:bodyPr wrap="square" rtlCol="0">
            <a:spAutoFit/>
          </a:bodyPr>
          <a:lstStyle/>
          <a:p>
            <a:pPr algn="ctr" defTabSz="342900"/>
            <a:r>
              <a:rPr lang="en-US" sz="2200" dirty="0">
                <a:solidFill>
                  <a:srgbClr val="000000"/>
                </a:solidFill>
                <a:latin typeface="Franklin Gothic Book" panose="020B0503020102020204"/>
                <a:ea typeface="ＭＳ Ｐゴシック" pitchFamily="34" charset="-128"/>
              </a:rPr>
              <a:t>State Fire </a:t>
            </a:r>
          </a:p>
          <a:p>
            <a:pPr algn="ctr" defTabSz="342900"/>
            <a:r>
              <a:rPr lang="en-US" sz="2200" dirty="0">
                <a:solidFill>
                  <a:srgbClr val="000000"/>
                </a:solidFill>
                <a:latin typeface="Franklin Gothic Book" panose="020B0503020102020204"/>
                <a:ea typeface="ＭＳ Ｐゴシック" pitchFamily="34" charset="-128"/>
              </a:rPr>
              <a:t>Training Academies</a:t>
            </a:r>
          </a:p>
        </p:txBody>
      </p:sp>
    </p:spTree>
    <p:extLst>
      <p:ext uri="{BB962C8B-B14F-4D97-AF65-F5344CB8AC3E}">
        <p14:creationId xmlns:p14="http://schemas.microsoft.com/office/powerpoint/2010/main" val="24457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a:xfrm>
            <a:off x="683238" y="914496"/>
            <a:ext cx="10822962" cy="457200"/>
          </a:xfrm>
        </p:spPr>
        <p:txBody>
          <a:bodyPr>
            <a:noAutofit/>
          </a:bodyPr>
          <a:lstStyle/>
          <a:p>
            <a:r>
              <a:rPr lang="en-US" altLang="en-US" dirty="0"/>
              <a:t>FY 2024 AFG Funding Allocations</a:t>
            </a:r>
            <a:endParaRPr lang="en-US" dirty="0"/>
          </a:p>
        </p:txBody>
      </p:sp>
      <p:graphicFrame>
        <p:nvGraphicFramePr>
          <p:cNvPr id="8" name="Chart 7">
            <a:extLst>
              <a:ext uri="{FF2B5EF4-FFF2-40B4-BE49-F238E27FC236}">
                <a16:creationId xmlns:a16="http://schemas.microsoft.com/office/drawing/2014/main" id="{61974516-264F-2EF4-B5F6-98412C5AF6B0}"/>
              </a:ext>
            </a:extLst>
          </p:cNvPr>
          <p:cNvGraphicFramePr/>
          <p:nvPr>
            <p:extLst>
              <p:ext uri="{D42A27DB-BD31-4B8C-83A1-F6EECF244321}">
                <p14:modId xmlns:p14="http://schemas.microsoft.com/office/powerpoint/2010/main" val="2225315896"/>
              </p:ext>
            </p:extLst>
          </p:nvPr>
        </p:nvGraphicFramePr>
        <p:xfrm>
          <a:off x="1" y="1672389"/>
          <a:ext cx="5245768" cy="4271115"/>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9">
            <a:extLst>
              <a:ext uri="{FF2B5EF4-FFF2-40B4-BE49-F238E27FC236}">
                <a16:creationId xmlns:a16="http://schemas.microsoft.com/office/drawing/2014/main" id="{1EA05250-C655-9AC1-BC4C-621CEACB846C}"/>
              </a:ext>
            </a:extLst>
          </p:cNvPr>
          <p:cNvSpPr txBox="1">
            <a:spLocks/>
          </p:cNvSpPr>
          <p:nvPr/>
        </p:nvSpPr>
        <p:spPr>
          <a:xfrm>
            <a:off x="4824664" y="2213714"/>
            <a:ext cx="7110663" cy="3693695"/>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800" dirty="0"/>
              <a:t>Allocation Requirement (by % of available grant funds) after 10% is given to Fire Prevention and Safety Grant:</a:t>
            </a:r>
          </a:p>
          <a:p>
            <a:pPr lvl="1"/>
            <a:r>
              <a:rPr lang="en-US" sz="1800" dirty="0"/>
              <a:t>Not less than 25% to Career fire departments</a:t>
            </a:r>
          </a:p>
          <a:p>
            <a:pPr lvl="1"/>
            <a:r>
              <a:rPr lang="en-US" sz="1800" dirty="0"/>
              <a:t>Not less than 25% to Volunteer fire departments</a:t>
            </a:r>
          </a:p>
          <a:p>
            <a:pPr lvl="1"/>
            <a:r>
              <a:rPr lang="en-US" sz="1800" dirty="0"/>
              <a:t>Not less than 25% to Combination fire departments</a:t>
            </a:r>
          </a:p>
          <a:p>
            <a:pPr lvl="1"/>
            <a:r>
              <a:rPr lang="en-US" sz="1800" dirty="0"/>
              <a:t>Not less than 10% to open competition among Career, Volunteer, and Combination</a:t>
            </a:r>
          </a:p>
          <a:p>
            <a:pPr lvl="1"/>
            <a:r>
              <a:rPr lang="en-US" sz="1800" dirty="0"/>
              <a:t>Not more than 3% of available grant funds go to SFTA recipients</a:t>
            </a:r>
          </a:p>
          <a:p>
            <a:pPr lvl="1"/>
            <a:r>
              <a:rPr lang="en-US" sz="1800" dirty="0"/>
              <a:t>Not more than 2% of available funds go to NAEMS</a:t>
            </a:r>
          </a:p>
          <a:p>
            <a:pPr lvl="1"/>
            <a:endParaRPr lang="en-US" dirty="0"/>
          </a:p>
        </p:txBody>
      </p:sp>
    </p:spTree>
    <p:extLst>
      <p:ext uri="{BB962C8B-B14F-4D97-AF65-F5344CB8AC3E}">
        <p14:creationId xmlns:p14="http://schemas.microsoft.com/office/powerpoint/2010/main" val="163028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F518F-DB9E-1EF3-4093-A563BCC47E3D}"/>
              </a:ext>
            </a:extLst>
          </p:cNvPr>
          <p:cNvSpPr>
            <a:spLocks noGrp="1"/>
          </p:cNvSpPr>
          <p:nvPr>
            <p:ph type="title"/>
          </p:nvPr>
        </p:nvSpPr>
        <p:spPr/>
        <p:txBody>
          <a:bodyPr/>
          <a:lstStyle/>
          <a:p>
            <a:r>
              <a:rPr lang="en-US" sz="3600" dirty="0"/>
              <a:t>AFG Application Types</a:t>
            </a:r>
            <a:endParaRPr lang="en-US" dirty="0"/>
          </a:p>
        </p:txBody>
      </p:sp>
      <p:sp>
        <p:nvSpPr>
          <p:cNvPr id="4" name="Slide Number Placeholder 3">
            <a:extLst>
              <a:ext uri="{FF2B5EF4-FFF2-40B4-BE49-F238E27FC236}">
                <a16:creationId xmlns:a16="http://schemas.microsoft.com/office/drawing/2014/main" id="{19C0945A-7310-50F1-44B7-A12B873F5929}"/>
              </a:ext>
            </a:extLst>
          </p:cNvPr>
          <p:cNvSpPr>
            <a:spLocks noGrp="1"/>
          </p:cNvSpPr>
          <p:nvPr>
            <p:ph type="sldNum" sz="quarter" idx="12"/>
          </p:nvPr>
        </p:nvSpPr>
        <p:spPr/>
        <p:txBody>
          <a:bodyPr/>
          <a:lstStyle/>
          <a:p>
            <a:fld id="{8FCC257D-A786-9244-9E17-CE618C8B9275}" type="slidenum">
              <a:rPr lang="en-US" smtClean="0"/>
              <a:pPr/>
              <a:t>15</a:t>
            </a:fld>
            <a:endParaRPr lang="en-US"/>
          </a:p>
        </p:txBody>
      </p:sp>
      <p:sp>
        <p:nvSpPr>
          <p:cNvPr id="6" name="Content Placeholder 1">
            <a:extLst>
              <a:ext uri="{FF2B5EF4-FFF2-40B4-BE49-F238E27FC236}">
                <a16:creationId xmlns:a16="http://schemas.microsoft.com/office/drawing/2014/main" id="{EAED440F-DE75-E99A-6735-5BA5C0DD76FE}"/>
              </a:ext>
            </a:extLst>
          </p:cNvPr>
          <p:cNvSpPr>
            <a:spLocks noGrp="1"/>
          </p:cNvSpPr>
          <p:nvPr>
            <p:ph sz="quarter" idx="13"/>
          </p:nvPr>
        </p:nvSpPr>
        <p:spPr>
          <a:xfrm>
            <a:off x="827004" y="2708026"/>
            <a:ext cx="6548354" cy="1996321"/>
          </a:xfrm>
        </p:spPr>
        <p:txBody>
          <a:bodyPr>
            <a:normAutofit/>
          </a:bodyPr>
          <a:lstStyle/>
          <a:p>
            <a:pPr marL="342900" indent="-342900">
              <a:lnSpc>
                <a:spcPct val="100000"/>
              </a:lnSpc>
              <a:spcBef>
                <a:spcPts val="1200"/>
              </a:spcBef>
              <a:buFont typeface="Arial" panose="020B0604020202020204" pitchFamily="34" charset="0"/>
              <a:buChar char="•"/>
            </a:pPr>
            <a:r>
              <a:rPr lang="en-US" sz="2400" dirty="0"/>
              <a:t>Operations and Safety</a:t>
            </a:r>
          </a:p>
          <a:p>
            <a:pPr marL="342900" indent="-342900">
              <a:lnSpc>
                <a:spcPct val="100000"/>
              </a:lnSpc>
              <a:spcBef>
                <a:spcPts val="1200"/>
              </a:spcBef>
              <a:buFont typeface="Arial" panose="020B0604020202020204" pitchFamily="34" charset="0"/>
              <a:buChar char="•"/>
            </a:pPr>
            <a:r>
              <a:rPr lang="en-US" sz="2400" dirty="0"/>
              <a:t>Vehicle Acquisition</a:t>
            </a:r>
          </a:p>
          <a:p>
            <a:pPr marL="342900" indent="-342900">
              <a:lnSpc>
                <a:spcPct val="100000"/>
              </a:lnSpc>
              <a:spcBef>
                <a:spcPts val="1200"/>
              </a:spcBef>
              <a:buFont typeface="Arial" panose="020B0604020202020204" pitchFamily="34" charset="0"/>
              <a:buChar char="•"/>
            </a:pPr>
            <a:r>
              <a:rPr lang="en-US" sz="2400" dirty="0"/>
              <a:t>Regional (Operations and Safety and Vehicle)</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2012F34E-03A9-28FA-41D8-45294681838D}"/>
              </a:ext>
            </a:extLst>
          </p:cNvPr>
          <p:cNvPicPr>
            <a:picLocks noChangeAspect="1"/>
          </p:cNvPicPr>
          <p:nvPr/>
        </p:nvPicPr>
        <p:blipFill>
          <a:blip r:embed="rId3"/>
          <a:stretch>
            <a:fillRect/>
          </a:stretch>
        </p:blipFill>
        <p:spPr>
          <a:xfrm>
            <a:off x="8726479" y="1876927"/>
            <a:ext cx="2779721" cy="3886104"/>
          </a:xfrm>
          <a:prstGeom prst="rect">
            <a:avLst/>
          </a:prstGeom>
        </p:spPr>
      </p:pic>
    </p:spTree>
    <p:extLst>
      <p:ext uri="{BB962C8B-B14F-4D97-AF65-F5344CB8AC3E}">
        <p14:creationId xmlns:p14="http://schemas.microsoft.com/office/powerpoint/2010/main" val="3568896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8D8A-17B5-D0ED-7E87-4A11E417F5F0}"/>
              </a:ext>
            </a:extLst>
          </p:cNvPr>
          <p:cNvSpPr>
            <a:spLocks noGrp="1"/>
          </p:cNvSpPr>
          <p:nvPr>
            <p:ph type="title"/>
          </p:nvPr>
        </p:nvSpPr>
        <p:spPr/>
        <p:txBody>
          <a:bodyPr/>
          <a:lstStyle/>
          <a:p>
            <a:r>
              <a:rPr lang="en-US" sz="3600" dirty="0"/>
              <a:t>AFG Operations and Safety Application</a:t>
            </a:r>
            <a:endParaRPr lang="en-US" dirty="0"/>
          </a:p>
        </p:txBody>
      </p:sp>
      <p:sp>
        <p:nvSpPr>
          <p:cNvPr id="4" name="Slide Number Placeholder 3">
            <a:extLst>
              <a:ext uri="{FF2B5EF4-FFF2-40B4-BE49-F238E27FC236}">
                <a16:creationId xmlns:a16="http://schemas.microsoft.com/office/drawing/2014/main" id="{709B2314-1C03-EDFA-BAFF-DF35BA56E008}"/>
              </a:ext>
            </a:extLst>
          </p:cNvPr>
          <p:cNvSpPr>
            <a:spLocks noGrp="1"/>
          </p:cNvSpPr>
          <p:nvPr>
            <p:ph type="sldNum" sz="quarter" idx="12"/>
          </p:nvPr>
        </p:nvSpPr>
        <p:spPr/>
        <p:txBody>
          <a:bodyPr/>
          <a:lstStyle/>
          <a:p>
            <a:fld id="{8FCC257D-A786-9244-9E17-CE618C8B9275}" type="slidenum">
              <a:rPr lang="en-US" smtClean="0"/>
              <a:pPr/>
              <a:t>16</a:t>
            </a:fld>
            <a:endParaRPr lang="en-US"/>
          </a:p>
        </p:txBody>
      </p:sp>
      <p:sp>
        <p:nvSpPr>
          <p:cNvPr id="6" name="Content Placeholder 1">
            <a:extLst>
              <a:ext uri="{FF2B5EF4-FFF2-40B4-BE49-F238E27FC236}">
                <a16:creationId xmlns:a16="http://schemas.microsoft.com/office/drawing/2014/main" id="{7CF7E77A-1AB2-5CD2-CAAB-2F874BD3FB4B}"/>
              </a:ext>
            </a:extLst>
          </p:cNvPr>
          <p:cNvSpPr>
            <a:spLocks noGrp="1"/>
          </p:cNvSpPr>
          <p:nvPr>
            <p:ph sz="quarter" idx="13"/>
          </p:nvPr>
        </p:nvSpPr>
        <p:spPr>
          <a:xfrm>
            <a:off x="1230786" y="2123796"/>
            <a:ext cx="4863933" cy="2994944"/>
          </a:xfrm>
        </p:spPr>
        <p:txBody>
          <a:bodyPr>
            <a:normAutofit/>
          </a:bodyPr>
          <a:lstStyle/>
          <a:p>
            <a:pPr marL="342900" indent="-342900">
              <a:lnSpc>
                <a:spcPct val="100000"/>
              </a:lnSpc>
              <a:spcBef>
                <a:spcPts val="1200"/>
              </a:spcBef>
              <a:buFont typeface="Arial" panose="020B0604020202020204" pitchFamily="34" charset="0"/>
              <a:buChar char="•"/>
            </a:pPr>
            <a:r>
              <a:rPr lang="en-US" sz="2400" dirty="0"/>
              <a:t>Equipment</a:t>
            </a:r>
          </a:p>
          <a:p>
            <a:pPr marL="342900" indent="-342900">
              <a:lnSpc>
                <a:spcPct val="100000"/>
              </a:lnSpc>
              <a:spcBef>
                <a:spcPts val="1200"/>
              </a:spcBef>
              <a:buFont typeface="Arial" panose="020B0604020202020204" pitchFamily="34" charset="0"/>
              <a:buChar char="•"/>
            </a:pPr>
            <a:r>
              <a:rPr lang="en-US" sz="2400" dirty="0"/>
              <a:t>Personal Protective Equipment</a:t>
            </a:r>
          </a:p>
          <a:p>
            <a:pPr marL="342900" indent="-342900">
              <a:lnSpc>
                <a:spcPct val="100000"/>
              </a:lnSpc>
              <a:spcBef>
                <a:spcPts val="1200"/>
              </a:spcBef>
              <a:buFont typeface="Arial" panose="020B0604020202020204" pitchFamily="34" charset="0"/>
              <a:buChar char="•"/>
            </a:pPr>
            <a:r>
              <a:rPr lang="en-US" sz="2400" dirty="0"/>
              <a:t>Modification to Facilities</a:t>
            </a:r>
          </a:p>
          <a:p>
            <a:pPr marL="342900" indent="-342900">
              <a:lnSpc>
                <a:spcPct val="100000"/>
              </a:lnSpc>
              <a:spcBef>
                <a:spcPts val="1200"/>
              </a:spcBef>
              <a:buFont typeface="Arial" panose="020B0604020202020204" pitchFamily="34" charset="0"/>
              <a:buChar char="•"/>
            </a:pPr>
            <a:r>
              <a:rPr lang="en-US" sz="2400" dirty="0"/>
              <a:t>Wellness and Fitness Projects</a:t>
            </a:r>
          </a:p>
          <a:p>
            <a:pPr marL="342900" indent="-342900">
              <a:lnSpc>
                <a:spcPct val="100000"/>
              </a:lnSpc>
              <a:spcBef>
                <a:spcPts val="1200"/>
              </a:spcBef>
              <a:buFont typeface="Arial" panose="020B0604020202020204" pitchFamily="34" charset="0"/>
              <a:buChar char="•"/>
            </a:pPr>
            <a:r>
              <a:rPr lang="en-US" sz="2400" dirty="0"/>
              <a:t>Training</a:t>
            </a:r>
          </a:p>
          <a:p>
            <a:pPr lvl="1"/>
            <a:endParaRPr lang="en-US" dirty="0"/>
          </a:p>
        </p:txBody>
      </p:sp>
      <p:pic>
        <p:nvPicPr>
          <p:cNvPr id="7" name="Picture 6">
            <a:extLst>
              <a:ext uri="{FF2B5EF4-FFF2-40B4-BE49-F238E27FC236}">
                <a16:creationId xmlns:a16="http://schemas.microsoft.com/office/drawing/2014/main" id="{9DBDFBF4-EB2F-D9FD-88B0-2FFD755D8636}"/>
              </a:ext>
            </a:extLst>
          </p:cNvPr>
          <p:cNvPicPr>
            <a:picLocks noChangeAspect="1"/>
          </p:cNvPicPr>
          <p:nvPr/>
        </p:nvPicPr>
        <p:blipFill>
          <a:blip r:embed="rId3"/>
          <a:stretch>
            <a:fillRect/>
          </a:stretch>
        </p:blipFill>
        <p:spPr>
          <a:xfrm>
            <a:off x="7182807" y="2211509"/>
            <a:ext cx="4323393" cy="2888724"/>
          </a:xfrm>
          <a:prstGeom prst="rect">
            <a:avLst/>
          </a:prstGeom>
        </p:spPr>
      </p:pic>
    </p:spTree>
    <p:extLst>
      <p:ext uri="{BB962C8B-B14F-4D97-AF65-F5344CB8AC3E}">
        <p14:creationId xmlns:p14="http://schemas.microsoft.com/office/powerpoint/2010/main" val="21269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B958-9893-6A03-5E95-6FC17BC7EDBC}"/>
              </a:ext>
            </a:extLst>
          </p:cNvPr>
          <p:cNvSpPr>
            <a:spLocks noGrp="1"/>
          </p:cNvSpPr>
          <p:nvPr>
            <p:ph type="title"/>
          </p:nvPr>
        </p:nvSpPr>
        <p:spPr/>
        <p:txBody>
          <a:bodyPr/>
          <a:lstStyle/>
          <a:p>
            <a:r>
              <a:rPr lang="en-US" sz="3600" dirty="0"/>
              <a:t>AFG Vehicle Acquisition Application </a:t>
            </a:r>
            <a:endParaRPr lang="en-US" dirty="0"/>
          </a:p>
        </p:txBody>
      </p:sp>
      <p:sp>
        <p:nvSpPr>
          <p:cNvPr id="4" name="Slide Number Placeholder 3">
            <a:extLst>
              <a:ext uri="{FF2B5EF4-FFF2-40B4-BE49-F238E27FC236}">
                <a16:creationId xmlns:a16="http://schemas.microsoft.com/office/drawing/2014/main" id="{FECDDD83-FEDD-AD07-1ABC-A61D6D839718}"/>
              </a:ext>
            </a:extLst>
          </p:cNvPr>
          <p:cNvSpPr>
            <a:spLocks noGrp="1"/>
          </p:cNvSpPr>
          <p:nvPr>
            <p:ph type="sldNum" sz="quarter" idx="12"/>
          </p:nvPr>
        </p:nvSpPr>
        <p:spPr/>
        <p:txBody>
          <a:bodyPr/>
          <a:lstStyle/>
          <a:p>
            <a:fld id="{8FCC257D-A786-9244-9E17-CE618C8B9275}" type="slidenum">
              <a:rPr lang="en-US" smtClean="0"/>
              <a:pPr/>
              <a:t>17</a:t>
            </a:fld>
            <a:endParaRPr lang="en-US"/>
          </a:p>
        </p:txBody>
      </p:sp>
      <p:sp>
        <p:nvSpPr>
          <p:cNvPr id="6" name="Content Placeholder 1">
            <a:extLst>
              <a:ext uri="{FF2B5EF4-FFF2-40B4-BE49-F238E27FC236}">
                <a16:creationId xmlns:a16="http://schemas.microsoft.com/office/drawing/2014/main" id="{4A225D65-A223-1D40-0584-9DE5C8A97404}"/>
              </a:ext>
            </a:extLst>
          </p:cNvPr>
          <p:cNvSpPr txBox="1">
            <a:spLocks/>
          </p:cNvSpPr>
          <p:nvPr/>
        </p:nvSpPr>
        <p:spPr>
          <a:xfrm>
            <a:off x="841063" y="2158560"/>
            <a:ext cx="6427730" cy="3204469"/>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2900">
              <a:lnSpc>
                <a:spcPct val="100000"/>
              </a:lnSpc>
              <a:spcBef>
                <a:spcPts val="1200"/>
              </a:spcBef>
              <a:buClr>
                <a:srgbClr val="5A5B5D"/>
              </a:buClr>
              <a:defRPr/>
            </a:pPr>
            <a:r>
              <a:rPr lang="en-US" sz="2400" dirty="0"/>
              <a:t>Replacement of Unsafe Vehicles</a:t>
            </a:r>
          </a:p>
          <a:p>
            <a:pPr marL="642938" lvl="1" indent="-342900">
              <a:spcBef>
                <a:spcPts val="1200"/>
              </a:spcBef>
              <a:buClr>
                <a:srgbClr val="5A5B5D"/>
              </a:buClr>
              <a:buFont typeface="Wingdings" panose="05000000000000000000" pitchFamily="2" charset="2"/>
              <a:buChar char="§"/>
              <a:defRPr/>
            </a:pPr>
            <a:r>
              <a:rPr lang="en-US" sz="2250" dirty="0">
                <a:solidFill>
                  <a:schemeClr val="accent2"/>
                </a:solidFill>
              </a:rPr>
              <a:t>Converted Tankers and Brush Trucks</a:t>
            </a:r>
          </a:p>
          <a:p>
            <a:pPr marL="642938" lvl="1" indent="-342900">
              <a:spcBef>
                <a:spcPts val="1200"/>
              </a:spcBef>
              <a:buClr>
                <a:srgbClr val="5A5B5D"/>
              </a:buClr>
              <a:buFont typeface="Wingdings" panose="05000000000000000000" pitchFamily="2" charset="2"/>
              <a:buChar char="§"/>
              <a:defRPr/>
            </a:pPr>
            <a:r>
              <a:rPr lang="en-US" sz="2250" dirty="0">
                <a:solidFill>
                  <a:schemeClr val="accent2"/>
                </a:solidFill>
              </a:rPr>
              <a:t>Vehicles Manufactured Prior to 1992 (NFPA 1901)</a:t>
            </a:r>
          </a:p>
          <a:p>
            <a:pPr indent="-342900">
              <a:lnSpc>
                <a:spcPct val="100000"/>
              </a:lnSpc>
              <a:spcBef>
                <a:spcPts val="1200"/>
              </a:spcBef>
              <a:buClr>
                <a:srgbClr val="5A5B5D"/>
              </a:buClr>
              <a:defRPr/>
            </a:pPr>
            <a:r>
              <a:rPr lang="en-US" sz="2400" dirty="0"/>
              <a:t>Acquisition of New Vehicles</a:t>
            </a:r>
            <a:endParaRPr lang="en-US" sz="1800" dirty="0"/>
          </a:p>
          <a:p>
            <a:pPr marL="0" indent="0">
              <a:buClr>
                <a:srgbClr val="1E578E"/>
              </a:buClr>
              <a:buFont typeface="Wingdings" panose="05000000000000000000" pitchFamily="2" charset="2"/>
              <a:buNone/>
              <a:defRPr/>
            </a:pPr>
            <a:endParaRPr lang="en-US" sz="1800" dirty="0"/>
          </a:p>
          <a:p>
            <a:pPr>
              <a:buClr>
                <a:srgbClr val="1E578E"/>
              </a:buClr>
              <a:buFont typeface="Arial" panose="020B0604020202020204" pitchFamily="34" charset="0"/>
              <a:buChar char="•"/>
              <a:defRPr/>
            </a:pPr>
            <a:endParaRPr lang="en-US" sz="1800" dirty="0"/>
          </a:p>
          <a:p>
            <a:pPr>
              <a:buClr>
                <a:srgbClr val="1E578E"/>
              </a:buClr>
              <a:buFont typeface="Arial" panose="020B0604020202020204" pitchFamily="34" charset="0"/>
              <a:buChar char="•"/>
              <a:defRPr/>
            </a:pPr>
            <a:endParaRPr lang="en-US" sz="1800" dirty="0"/>
          </a:p>
          <a:p>
            <a:pPr>
              <a:buClr>
                <a:srgbClr val="1E578E"/>
              </a:buClr>
              <a:buFont typeface="Arial" panose="020B0604020202020204" pitchFamily="34" charset="0"/>
              <a:buChar char="•"/>
              <a:defRPr/>
            </a:pPr>
            <a:endParaRPr lang="en-US" sz="1800" dirty="0"/>
          </a:p>
          <a:p>
            <a:pPr>
              <a:buClr>
                <a:srgbClr val="1E578E"/>
              </a:buClr>
              <a:buFont typeface="Arial" panose="020B0604020202020204" pitchFamily="34" charset="0"/>
              <a:buChar char="•"/>
              <a:defRPr/>
            </a:pPr>
            <a:endParaRPr lang="en-US" sz="1800" dirty="0"/>
          </a:p>
          <a:p>
            <a:pPr marL="585788" lvl="1"/>
            <a:endParaRPr lang="en-US" dirty="0"/>
          </a:p>
        </p:txBody>
      </p:sp>
      <p:pic>
        <p:nvPicPr>
          <p:cNvPr id="7" name="Picture 6" descr="Fire engine in front of the station">
            <a:extLst>
              <a:ext uri="{FF2B5EF4-FFF2-40B4-BE49-F238E27FC236}">
                <a16:creationId xmlns:a16="http://schemas.microsoft.com/office/drawing/2014/main" id="{3A8D40F3-8EA3-97F0-4A0D-F063A06A54F0}"/>
              </a:ext>
            </a:extLst>
          </p:cNvPr>
          <p:cNvPicPr>
            <a:picLocks noChangeAspect="1"/>
          </p:cNvPicPr>
          <p:nvPr/>
        </p:nvPicPr>
        <p:blipFill>
          <a:blip r:embed="rId3"/>
          <a:stretch>
            <a:fillRect/>
          </a:stretch>
        </p:blipFill>
        <p:spPr>
          <a:xfrm>
            <a:off x="7646691" y="2158560"/>
            <a:ext cx="4048835" cy="2702198"/>
          </a:xfrm>
          <a:prstGeom prst="rect">
            <a:avLst/>
          </a:prstGeom>
        </p:spPr>
      </p:pic>
    </p:spTree>
    <p:extLst>
      <p:ext uri="{BB962C8B-B14F-4D97-AF65-F5344CB8AC3E}">
        <p14:creationId xmlns:p14="http://schemas.microsoft.com/office/powerpoint/2010/main" val="252062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1A39-F295-13EC-F229-A5D782EA10E8}"/>
              </a:ext>
            </a:extLst>
          </p:cNvPr>
          <p:cNvSpPr>
            <a:spLocks noGrp="1"/>
          </p:cNvSpPr>
          <p:nvPr>
            <p:ph type="title"/>
          </p:nvPr>
        </p:nvSpPr>
        <p:spPr/>
        <p:txBody>
          <a:bodyPr/>
          <a:lstStyle/>
          <a:p>
            <a:r>
              <a:rPr lang="en-US" sz="3600" dirty="0"/>
              <a:t>AFG Regional Applications</a:t>
            </a:r>
            <a:endParaRPr lang="en-US" dirty="0"/>
          </a:p>
        </p:txBody>
      </p:sp>
      <p:sp>
        <p:nvSpPr>
          <p:cNvPr id="4" name="Slide Number Placeholder 3">
            <a:extLst>
              <a:ext uri="{FF2B5EF4-FFF2-40B4-BE49-F238E27FC236}">
                <a16:creationId xmlns:a16="http://schemas.microsoft.com/office/drawing/2014/main" id="{E2FF0F95-9427-9DFE-FA2E-DB7986B5B44B}"/>
              </a:ext>
            </a:extLst>
          </p:cNvPr>
          <p:cNvSpPr>
            <a:spLocks noGrp="1"/>
          </p:cNvSpPr>
          <p:nvPr>
            <p:ph type="sldNum" sz="quarter" idx="12"/>
          </p:nvPr>
        </p:nvSpPr>
        <p:spPr/>
        <p:txBody>
          <a:bodyPr/>
          <a:lstStyle/>
          <a:p>
            <a:fld id="{8FCC257D-A786-9244-9E17-CE618C8B9275}" type="slidenum">
              <a:rPr lang="en-US" smtClean="0"/>
              <a:pPr/>
              <a:t>18</a:t>
            </a:fld>
            <a:endParaRPr lang="en-US"/>
          </a:p>
        </p:txBody>
      </p:sp>
      <p:sp>
        <p:nvSpPr>
          <p:cNvPr id="6" name="Content Placeholder 1">
            <a:extLst>
              <a:ext uri="{FF2B5EF4-FFF2-40B4-BE49-F238E27FC236}">
                <a16:creationId xmlns:a16="http://schemas.microsoft.com/office/drawing/2014/main" id="{FC5A33B1-B975-1F0E-0BCD-F5DF312EA065}"/>
              </a:ext>
            </a:extLst>
          </p:cNvPr>
          <p:cNvSpPr txBox="1">
            <a:spLocks/>
          </p:cNvSpPr>
          <p:nvPr/>
        </p:nvSpPr>
        <p:spPr>
          <a:xfrm>
            <a:off x="839994" y="1958445"/>
            <a:ext cx="10804615" cy="3887871"/>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Clr>
                <a:srgbClr val="969696"/>
              </a:buClr>
              <a:buFont typeface="Wingdings" panose="05000000000000000000" pitchFamily="2" charset="2"/>
              <a:buNone/>
              <a:defRPr/>
            </a:pPr>
            <a:r>
              <a:rPr lang="en-US" sz="2400" dirty="0"/>
              <a:t>A Regional application is one in which multiple organizations serving more than one local jurisdiction benefit directly from the activities implemented with the grant funds.</a:t>
            </a:r>
          </a:p>
          <a:p>
            <a:pPr marL="0" indent="0">
              <a:lnSpc>
                <a:spcPct val="100000"/>
              </a:lnSpc>
              <a:buClr>
                <a:srgbClr val="969696"/>
              </a:buClr>
              <a:buFont typeface="Wingdings" panose="05000000000000000000" pitchFamily="2" charset="2"/>
              <a:buNone/>
              <a:defRPr/>
            </a:pPr>
            <a:endParaRPr lang="en-US" sz="2400" dirty="0"/>
          </a:p>
          <a:p>
            <a:pPr indent="-342900">
              <a:lnSpc>
                <a:spcPct val="100000"/>
              </a:lnSpc>
              <a:buClr>
                <a:srgbClr val="969696"/>
              </a:buClr>
              <a:defRPr/>
            </a:pPr>
            <a:r>
              <a:rPr lang="en-US" sz="2400" dirty="0"/>
              <a:t>Eligible projects:</a:t>
            </a:r>
          </a:p>
          <a:p>
            <a:pPr marL="642938" lvl="1" indent="-342900">
              <a:buClr>
                <a:srgbClr val="969696"/>
              </a:buClr>
              <a:buFont typeface="Wingdings" panose="05000000000000000000" pitchFamily="2" charset="2"/>
              <a:buChar char="q"/>
              <a:defRPr/>
            </a:pPr>
            <a:r>
              <a:rPr lang="en-US" sz="2200" dirty="0"/>
              <a:t>Operations and Safety  (Training, Equipment, PPE, Wellness and Fitness)</a:t>
            </a:r>
          </a:p>
          <a:p>
            <a:pPr marL="642938" lvl="1" indent="-342900">
              <a:buClr>
                <a:srgbClr val="969696"/>
              </a:buClr>
              <a:buFont typeface="Wingdings" panose="05000000000000000000" pitchFamily="2" charset="2"/>
              <a:buChar char="q"/>
              <a:defRPr/>
            </a:pPr>
            <a:r>
              <a:rPr lang="en-US" sz="2200" dirty="0"/>
              <a:t>Vehicle Acquisition</a:t>
            </a:r>
          </a:p>
          <a:p>
            <a:pPr marL="0" indent="0">
              <a:buClr>
                <a:srgbClr val="1E578E"/>
              </a:buClr>
              <a:buFont typeface="Wingdings" panose="05000000000000000000" pitchFamily="2" charset="2"/>
              <a:buNone/>
              <a:defRPr/>
            </a:pPr>
            <a:endParaRPr lang="en-US" sz="1800" dirty="0"/>
          </a:p>
          <a:p>
            <a:pPr>
              <a:buClr>
                <a:srgbClr val="1E578E"/>
              </a:buClr>
              <a:buFont typeface="Arial" panose="020B0604020202020204" pitchFamily="34" charset="0"/>
              <a:buChar char="•"/>
              <a:defRPr/>
            </a:pPr>
            <a:endParaRPr lang="en-US" sz="1800" dirty="0"/>
          </a:p>
          <a:p>
            <a:pPr>
              <a:buClr>
                <a:srgbClr val="1E578E"/>
              </a:buClr>
              <a:buFont typeface="Arial" panose="020B0604020202020204" pitchFamily="34" charset="0"/>
              <a:buChar char="•"/>
              <a:defRPr/>
            </a:pPr>
            <a:endParaRPr lang="en-US" sz="1800" dirty="0"/>
          </a:p>
          <a:p>
            <a:pPr>
              <a:buClr>
                <a:srgbClr val="1E578E"/>
              </a:buClr>
              <a:buFont typeface="Arial" panose="020B0604020202020204" pitchFamily="34" charset="0"/>
              <a:buChar char="•"/>
              <a:defRPr/>
            </a:pPr>
            <a:endParaRPr lang="en-US" sz="1800" dirty="0"/>
          </a:p>
          <a:p>
            <a:pPr>
              <a:buClr>
                <a:srgbClr val="1E578E"/>
              </a:buClr>
              <a:buFont typeface="Arial" panose="020B0604020202020204" pitchFamily="34" charset="0"/>
              <a:buChar char="•"/>
              <a:defRPr/>
            </a:pPr>
            <a:endParaRPr lang="en-US" sz="1800" dirty="0"/>
          </a:p>
          <a:p>
            <a:pPr>
              <a:buClr>
                <a:srgbClr val="1E578E"/>
              </a:buClr>
              <a:buFont typeface="Arial" panose="020B0604020202020204" pitchFamily="34" charset="0"/>
              <a:buChar char="•"/>
              <a:defRPr/>
            </a:pPr>
            <a:endParaRPr lang="en-US" sz="1800" dirty="0"/>
          </a:p>
          <a:p>
            <a:pPr marL="585788" lvl="1"/>
            <a:endParaRPr lang="en-US" dirty="0"/>
          </a:p>
        </p:txBody>
      </p:sp>
    </p:spTree>
    <p:extLst>
      <p:ext uri="{BB962C8B-B14F-4D97-AF65-F5344CB8AC3E}">
        <p14:creationId xmlns:p14="http://schemas.microsoft.com/office/powerpoint/2010/main" val="352294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8B1F-90C0-85D7-741F-9639B7F0AEAC}"/>
              </a:ext>
            </a:extLst>
          </p:cNvPr>
          <p:cNvSpPr>
            <a:spLocks noGrp="1"/>
          </p:cNvSpPr>
          <p:nvPr>
            <p:ph type="title"/>
          </p:nvPr>
        </p:nvSpPr>
        <p:spPr/>
        <p:txBody>
          <a:bodyPr/>
          <a:lstStyle/>
          <a:p>
            <a:r>
              <a:rPr lang="en-US" sz="3600" dirty="0"/>
              <a:t>AFG </a:t>
            </a:r>
            <a:r>
              <a:rPr lang="en-US" dirty="0"/>
              <a:t>Fair Comparison Categories</a:t>
            </a:r>
          </a:p>
        </p:txBody>
      </p:sp>
      <p:sp>
        <p:nvSpPr>
          <p:cNvPr id="4" name="Slide Number Placeholder 3">
            <a:extLst>
              <a:ext uri="{FF2B5EF4-FFF2-40B4-BE49-F238E27FC236}">
                <a16:creationId xmlns:a16="http://schemas.microsoft.com/office/drawing/2014/main" id="{8060142B-CC75-2CE3-39FE-EABACA904EE3}"/>
              </a:ext>
            </a:extLst>
          </p:cNvPr>
          <p:cNvSpPr>
            <a:spLocks noGrp="1"/>
          </p:cNvSpPr>
          <p:nvPr>
            <p:ph type="sldNum" sz="quarter" idx="12"/>
          </p:nvPr>
        </p:nvSpPr>
        <p:spPr/>
        <p:txBody>
          <a:bodyPr/>
          <a:lstStyle/>
          <a:p>
            <a:fld id="{8FCC257D-A786-9244-9E17-CE618C8B9275}" type="slidenum">
              <a:rPr lang="en-US" smtClean="0"/>
              <a:pPr/>
              <a:t>19</a:t>
            </a:fld>
            <a:endParaRPr lang="en-US"/>
          </a:p>
        </p:txBody>
      </p:sp>
      <p:graphicFrame>
        <p:nvGraphicFramePr>
          <p:cNvPr id="8" name="Content Placeholder 4">
            <a:extLst>
              <a:ext uri="{FF2B5EF4-FFF2-40B4-BE49-F238E27FC236}">
                <a16:creationId xmlns:a16="http://schemas.microsoft.com/office/drawing/2014/main" id="{0CC23157-C621-21AE-19BA-053CB48556D5}"/>
              </a:ext>
            </a:extLst>
          </p:cNvPr>
          <p:cNvGraphicFramePr>
            <a:graphicFrameLocks/>
          </p:cNvGraphicFramePr>
          <p:nvPr>
            <p:extLst>
              <p:ext uri="{D42A27DB-BD31-4B8C-83A1-F6EECF244321}">
                <p14:modId xmlns:p14="http://schemas.microsoft.com/office/powerpoint/2010/main" val="2367868747"/>
              </p:ext>
            </p:extLst>
          </p:nvPr>
        </p:nvGraphicFramePr>
        <p:xfrm>
          <a:off x="1178846" y="2165684"/>
          <a:ext cx="10058400" cy="3022224"/>
        </p:xfrm>
        <a:graphic>
          <a:graphicData uri="http://schemas.openxmlformats.org/drawingml/2006/table">
            <a:tbl>
              <a:tblPr>
                <a:tableStyleId>{5C22544A-7EE6-4342-B048-85BDC9FD1C3A}</a:tableStyleId>
              </a:tblPr>
              <a:tblGrid>
                <a:gridCol w="10058400">
                  <a:extLst>
                    <a:ext uri="{9D8B030D-6E8A-4147-A177-3AD203B41FA5}">
                      <a16:colId xmlns:a16="http://schemas.microsoft.com/office/drawing/2014/main" val="37161507"/>
                    </a:ext>
                  </a:extLst>
                </a:gridCol>
              </a:tblGrid>
              <a:tr h="0">
                <a:tc>
                  <a:txBody>
                    <a:bodyPr/>
                    <a:lstStyle/>
                    <a:p>
                      <a:pPr algn="ctr" fontAlgn="b"/>
                      <a:r>
                        <a:rPr lang="en-US" sz="3200" b="0" i="0" u="none" strike="noStrike" dirty="0">
                          <a:solidFill>
                            <a:srgbClr val="000000"/>
                          </a:solidFill>
                          <a:effectLst/>
                          <a:latin typeface="+mn-lt"/>
                        </a:rPr>
                        <a:t>Applicant Type</a:t>
                      </a:r>
                    </a:p>
                  </a:txBody>
                  <a:tcPr marL="16024" marR="16024" marT="16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4226234"/>
                  </a:ext>
                </a:extLst>
              </a:tr>
              <a:tr h="0">
                <a:tc>
                  <a:txBody>
                    <a:bodyPr/>
                    <a:lstStyle/>
                    <a:p>
                      <a:pPr algn="ctr" fontAlgn="b"/>
                      <a:r>
                        <a:rPr lang="en-US" sz="3200" b="0" i="0" u="none" strike="noStrike" dirty="0">
                          <a:solidFill>
                            <a:srgbClr val="000000"/>
                          </a:solidFill>
                          <a:effectLst/>
                          <a:latin typeface="+mn-lt"/>
                        </a:rPr>
                        <a:t>Community Type</a:t>
                      </a:r>
                    </a:p>
                  </a:txBody>
                  <a:tcPr marL="16024" marR="16024" marT="16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108694"/>
                  </a:ext>
                </a:extLst>
              </a:tr>
              <a:tr h="0">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3200" b="0" i="0" u="none" strike="noStrike" dirty="0">
                          <a:solidFill>
                            <a:srgbClr val="000000"/>
                          </a:solidFill>
                          <a:effectLst/>
                          <a:latin typeface="+mn-lt"/>
                        </a:rPr>
                        <a:t>Application Type</a:t>
                      </a:r>
                    </a:p>
                  </a:txBody>
                  <a:tcPr marL="16024" marR="16024" marT="16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7073563"/>
                  </a:ext>
                </a:extLst>
              </a:tr>
              <a:tr h="0">
                <a:tc>
                  <a:txBody>
                    <a:bodyPr/>
                    <a:lstStyle/>
                    <a:p>
                      <a:pPr algn="ctr" fontAlgn="b"/>
                      <a:r>
                        <a:rPr lang="en-US" sz="3200" b="0" i="0" u="none" strike="noStrike" dirty="0">
                          <a:solidFill>
                            <a:srgbClr val="000000"/>
                          </a:solidFill>
                          <a:effectLst/>
                          <a:latin typeface="+mn-lt"/>
                        </a:rPr>
                        <a:t>Activity Requested</a:t>
                      </a:r>
                    </a:p>
                  </a:txBody>
                  <a:tcPr marL="16024" marR="16024" marT="16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1732297"/>
                  </a:ext>
                </a:extLst>
              </a:tr>
              <a:tr h="0">
                <a:tc>
                  <a:txBody>
                    <a:bodyPr/>
                    <a:lstStyle/>
                    <a:p>
                      <a:pPr algn="ctr" fontAlgn="b"/>
                      <a:r>
                        <a:rPr lang="en-US" sz="3200" b="0" i="0" u="none" strike="noStrike" dirty="0">
                          <a:solidFill>
                            <a:srgbClr val="000000"/>
                          </a:solidFill>
                          <a:effectLst/>
                          <a:latin typeface="+mn-lt"/>
                        </a:rPr>
                        <a:t>Item Priority</a:t>
                      </a:r>
                    </a:p>
                  </a:txBody>
                  <a:tcPr marL="16024" marR="16024" marT="16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2241762"/>
                  </a:ext>
                </a:extLst>
              </a:tr>
              <a:tr h="0">
                <a:tc>
                  <a:txBody>
                    <a:bodyPr/>
                    <a:lstStyle/>
                    <a:p>
                      <a:pPr algn="ctr" fontAlgn="b"/>
                      <a:r>
                        <a:rPr lang="en-US" sz="3200" b="0" i="0" u="none" strike="noStrike" dirty="0">
                          <a:solidFill>
                            <a:srgbClr val="000000"/>
                          </a:solidFill>
                          <a:effectLst/>
                          <a:latin typeface="+mn-lt"/>
                        </a:rPr>
                        <a:t>Various Scoring Criteria</a:t>
                      </a:r>
                    </a:p>
                  </a:txBody>
                  <a:tcPr marL="16024" marR="16024" marT="16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5435073"/>
                  </a:ext>
                </a:extLst>
              </a:tr>
            </a:tbl>
          </a:graphicData>
        </a:graphic>
      </p:graphicFrame>
      <p:sp>
        <p:nvSpPr>
          <p:cNvPr id="9" name="Arrow: Down 8">
            <a:extLst>
              <a:ext uri="{FF2B5EF4-FFF2-40B4-BE49-F238E27FC236}">
                <a16:creationId xmlns:a16="http://schemas.microsoft.com/office/drawing/2014/main" id="{57AB6E8A-702B-8FAD-313C-375296E2C4EB}"/>
              </a:ext>
            </a:extLst>
          </p:cNvPr>
          <p:cNvSpPr/>
          <p:nvPr/>
        </p:nvSpPr>
        <p:spPr>
          <a:xfrm>
            <a:off x="1925051" y="2527206"/>
            <a:ext cx="1046749" cy="1803588"/>
          </a:xfrm>
          <a:prstGeom prst="downArrow">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2126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A157-6063-67A4-69F6-0F8A2E073140}"/>
              </a:ext>
            </a:extLst>
          </p:cNvPr>
          <p:cNvSpPr>
            <a:spLocks noGrp="1"/>
          </p:cNvSpPr>
          <p:nvPr>
            <p:ph type="title"/>
          </p:nvPr>
        </p:nvSpPr>
        <p:spPr/>
        <p:txBody>
          <a:bodyPr/>
          <a:lstStyle/>
          <a:p>
            <a:r>
              <a:rPr lang="en-US" dirty="0"/>
              <a:t>Fire Grants: AFG, SAFER, FP&amp;S</a:t>
            </a:r>
          </a:p>
        </p:txBody>
      </p:sp>
      <p:sp>
        <p:nvSpPr>
          <p:cNvPr id="4" name="Slide Number Placeholder 3">
            <a:extLst>
              <a:ext uri="{FF2B5EF4-FFF2-40B4-BE49-F238E27FC236}">
                <a16:creationId xmlns:a16="http://schemas.microsoft.com/office/drawing/2014/main" id="{C119AC13-BCD5-2976-4C63-053D010C240F}"/>
              </a:ext>
            </a:extLst>
          </p:cNvPr>
          <p:cNvSpPr>
            <a:spLocks noGrp="1"/>
          </p:cNvSpPr>
          <p:nvPr>
            <p:ph type="sldNum" sz="quarter" idx="12"/>
          </p:nvPr>
        </p:nvSpPr>
        <p:spPr/>
        <p:txBody>
          <a:bodyPr/>
          <a:lstStyle/>
          <a:p>
            <a:fld id="{8FCC257D-A786-9244-9E17-CE618C8B9275}" type="slidenum">
              <a:rPr lang="en-US" smtClean="0"/>
              <a:pPr/>
              <a:t>2</a:t>
            </a:fld>
            <a:endParaRPr lang="en-US"/>
          </a:p>
        </p:txBody>
      </p:sp>
      <p:sp>
        <p:nvSpPr>
          <p:cNvPr id="6" name="TextBox 5">
            <a:extLst>
              <a:ext uri="{FF2B5EF4-FFF2-40B4-BE49-F238E27FC236}">
                <a16:creationId xmlns:a16="http://schemas.microsoft.com/office/drawing/2014/main" id="{EDD8B3B6-08DA-031C-984F-49F1841E8B4F}"/>
              </a:ext>
            </a:extLst>
          </p:cNvPr>
          <p:cNvSpPr txBox="1"/>
          <p:nvPr/>
        </p:nvSpPr>
        <p:spPr>
          <a:xfrm>
            <a:off x="1863074" y="1815036"/>
            <a:ext cx="8932816" cy="1015663"/>
          </a:xfrm>
          <a:prstGeom prst="rect">
            <a:avLst/>
          </a:prstGeom>
          <a:noFill/>
        </p:spPr>
        <p:txBody>
          <a:bodyPr wrap="square">
            <a:spAutoFit/>
          </a:bodyPr>
          <a:lstStyle/>
          <a:p>
            <a:r>
              <a:rPr kumimoji="0" lang="en-US" altLang="en-US" sz="2000" b="1" i="0" u="none" strike="noStrike" kern="1200" cap="none" spc="0" normalizeH="0" baseline="0" noProof="0" dirty="0">
                <a:ln>
                  <a:noFill/>
                </a:ln>
                <a:solidFill>
                  <a:srgbClr val="000000"/>
                </a:solidFill>
                <a:effectLst/>
                <a:uLnTx/>
                <a:uFillTx/>
                <a:ea typeface="ＭＳ Ｐゴシック" pitchFamily="-111" charset="-128"/>
              </a:rPr>
              <a:t>Assistance to Firefighters Grant Program (AFG)</a:t>
            </a:r>
            <a:r>
              <a:rPr kumimoji="0" lang="en-US" altLang="en-US" sz="2000" b="0" i="0" u="none" strike="noStrike" kern="1200" cap="none" spc="0" normalizeH="0" baseline="0" noProof="0" dirty="0">
                <a:ln>
                  <a:noFill/>
                </a:ln>
                <a:solidFill>
                  <a:srgbClr val="000000"/>
                </a:solidFill>
                <a:effectLst/>
                <a:uLnTx/>
                <a:uFillTx/>
                <a:ea typeface="ＭＳ Ｐゴシック" pitchFamily="-111" charset="-128"/>
              </a:rPr>
              <a:t> – Provides funding for fire and EMS equipment, PPE, Training, Wellness and Fitness activities, Modification to Facility projects, and Vehicles.</a:t>
            </a:r>
          </a:p>
        </p:txBody>
      </p:sp>
      <p:sp>
        <p:nvSpPr>
          <p:cNvPr id="7" name="TextBox 6">
            <a:extLst>
              <a:ext uri="{FF2B5EF4-FFF2-40B4-BE49-F238E27FC236}">
                <a16:creationId xmlns:a16="http://schemas.microsoft.com/office/drawing/2014/main" id="{FD717984-29B1-818F-CA16-AF599E0B4355}"/>
              </a:ext>
            </a:extLst>
          </p:cNvPr>
          <p:cNvSpPr txBox="1"/>
          <p:nvPr/>
        </p:nvSpPr>
        <p:spPr>
          <a:xfrm>
            <a:off x="2573384" y="3119360"/>
            <a:ext cx="8880433" cy="1323439"/>
          </a:xfrm>
          <a:prstGeom prst="rect">
            <a:avLst/>
          </a:prstGeom>
          <a:noFill/>
        </p:spPr>
        <p:txBody>
          <a:bodyPr wrap="square">
            <a:spAutoFit/>
          </a:bodyPr>
          <a:lstStyle/>
          <a:p>
            <a:pPr marR="0" lvl="0" algn="l" defTabSz="914400" rtl="0" eaLnBrk="0" fontAlgn="base" latinLnBrk="0" hangingPunct="0">
              <a:lnSpc>
                <a:spcPct val="100000"/>
              </a:lnSpc>
              <a:spcBef>
                <a:spcPct val="30000"/>
              </a:spcBef>
              <a:spcAft>
                <a:spcPct val="0"/>
              </a:spcAft>
              <a:buClrTx/>
              <a:buSzTx/>
              <a:tabLst/>
              <a:defRPr/>
            </a:pPr>
            <a:r>
              <a:rPr kumimoji="0" lang="en-US" altLang="en-US" sz="2000" b="1" i="0" u="none" strike="noStrike" kern="1200" cap="none" spc="0" normalizeH="0" baseline="0" noProof="0" dirty="0">
                <a:ln>
                  <a:noFill/>
                </a:ln>
                <a:solidFill>
                  <a:srgbClr val="000000"/>
                </a:solidFill>
                <a:effectLst/>
                <a:uLnTx/>
                <a:uFillTx/>
                <a:ea typeface="ＭＳ Ｐゴシック" pitchFamily="-111" charset="-128"/>
              </a:rPr>
              <a:t>Staffing for Adequate Fire and Emergency Response (SAFER) </a:t>
            </a:r>
            <a:r>
              <a:rPr kumimoji="0" lang="en-US" altLang="en-US" sz="2000" b="0" i="0" u="none" strike="noStrike" kern="1200" cap="none" spc="0" normalizeH="0" baseline="0" noProof="0" dirty="0">
                <a:ln>
                  <a:noFill/>
                </a:ln>
                <a:solidFill>
                  <a:srgbClr val="000000"/>
                </a:solidFill>
                <a:effectLst/>
                <a:uLnTx/>
                <a:uFillTx/>
                <a:ea typeface="ＭＳ Ｐゴシック" pitchFamily="-111" charset="-128"/>
              </a:rPr>
              <a:t>– Provides funding to fire departments to increase staffing to meet national standards either through hiring full-time operational firefighters or the recruitment and retention of volunteers. </a:t>
            </a:r>
          </a:p>
        </p:txBody>
      </p:sp>
      <p:sp>
        <p:nvSpPr>
          <p:cNvPr id="8" name="TextBox 7">
            <a:extLst>
              <a:ext uri="{FF2B5EF4-FFF2-40B4-BE49-F238E27FC236}">
                <a16:creationId xmlns:a16="http://schemas.microsoft.com/office/drawing/2014/main" id="{F9ABAD7D-29CA-0FAA-3AF0-71C5C08692FE}"/>
              </a:ext>
            </a:extLst>
          </p:cNvPr>
          <p:cNvSpPr txBox="1"/>
          <p:nvPr/>
        </p:nvSpPr>
        <p:spPr>
          <a:xfrm>
            <a:off x="3391532" y="4556977"/>
            <a:ext cx="8602847" cy="1323439"/>
          </a:xfrm>
          <a:prstGeom prst="rect">
            <a:avLst/>
          </a:prstGeom>
          <a:noFill/>
        </p:spPr>
        <p:txBody>
          <a:bodyPr wrap="square">
            <a:spAutoFit/>
          </a:bodyPr>
          <a:lstStyle/>
          <a:p>
            <a:pPr marR="0" lvl="0" algn="l" defTabSz="914400" rtl="0" eaLnBrk="0" fontAlgn="base" latinLnBrk="0" hangingPunct="0">
              <a:lnSpc>
                <a:spcPct val="100000"/>
              </a:lnSpc>
              <a:spcBef>
                <a:spcPct val="30000"/>
              </a:spcBef>
              <a:spcAft>
                <a:spcPct val="0"/>
              </a:spcAft>
              <a:buClrTx/>
              <a:buSzTx/>
              <a:tabLst/>
              <a:defRPr/>
            </a:pPr>
            <a:r>
              <a:rPr kumimoji="0" lang="en-US" altLang="en-US" sz="2000" b="1" i="0" u="none" strike="noStrike" kern="1200" cap="none" spc="0" normalizeH="0" baseline="0" noProof="0" dirty="0">
                <a:ln>
                  <a:noFill/>
                </a:ln>
                <a:solidFill>
                  <a:srgbClr val="000000"/>
                </a:solidFill>
                <a:effectLst/>
                <a:uLnTx/>
                <a:uFillTx/>
                <a:ea typeface="ＭＳ Ｐゴシック" pitchFamily="-111" charset="-128"/>
              </a:rPr>
              <a:t>Fire Prevention and Safety (FP&amp;S) </a:t>
            </a:r>
            <a:r>
              <a:rPr kumimoji="0" lang="en-US" altLang="en-US" sz="2000" b="0" i="0" u="none" strike="noStrike" kern="1200" cap="none" spc="0" normalizeH="0" baseline="0" noProof="0" dirty="0">
                <a:ln>
                  <a:noFill/>
                </a:ln>
                <a:solidFill>
                  <a:srgbClr val="000000"/>
                </a:solidFill>
                <a:effectLst/>
                <a:uLnTx/>
                <a:uFillTx/>
                <a:ea typeface="ＭＳ Ｐゴシック" pitchFamily="-111" charset="-128"/>
              </a:rPr>
              <a:t>– Provides funding for</a:t>
            </a:r>
            <a:r>
              <a:rPr lang="en-US" altLang="en-US" sz="2000" dirty="0">
                <a:solidFill>
                  <a:srgbClr val="000000"/>
                </a:solidFill>
                <a:ea typeface="ＭＳ Ｐゴシック" pitchFamily="-111" charset="-128"/>
              </a:rPr>
              <a:t> </a:t>
            </a:r>
            <a:r>
              <a:rPr lang="en-US" sz="2000" b="0" i="0" u="none" strike="noStrike" baseline="0" dirty="0">
                <a:solidFill>
                  <a:srgbClr val="000000"/>
                </a:solidFill>
              </a:rPr>
              <a:t>fire prevention education and training</a:t>
            </a:r>
            <a:r>
              <a:rPr lang="en-US" sz="2000" dirty="0">
                <a:solidFill>
                  <a:srgbClr val="000000"/>
                </a:solidFill>
              </a:rPr>
              <a:t>; </a:t>
            </a:r>
            <a:r>
              <a:rPr lang="en-US" sz="2000" b="0" i="0" u="none" strike="noStrike" baseline="0" dirty="0">
                <a:solidFill>
                  <a:srgbClr val="000000"/>
                </a:solidFill>
              </a:rPr>
              <a:t>wildfire risk reduction; fire code enforcement; fire/arson investigation, and research and development on firefighter health, safety, and well-being.</a:t>
            </a:r>
          </a:p>
        </p:txBody>
      </p:sp>
      <p:pic>
        <p:nvPicPr>
          <p:cNvPr id="9" name="Content Placeholder 4" descr="Logo&#10;&#10;Description automatically generated">
            <a:extLst>
              <a:ext uri="{FF2B5EF4-FFF2-40B4-BE49-F238E27FC236}">
                <a16:creationId xmlns:a16="http://schemas.microsoft.com/office/drawing/2014/main" id="{EB2AC875-518B-4AD4-2985-457DE55BF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13" y="1793964"/>
            <a:ext cx="1310461" cy="1307057"/>
          </a:xfrm>
          <a:prstGeom prst="rect">
            <a:avLst/>
          </a:prstGeom>
        </p:spPr>
      </p:pic>
      <p:pic>
        <p:nvPicPr>
          <p:cNvPr id="10" name="Picture 9">
            <a:extLst>
              <a:ext uri="{FF2B5EF4-FFF2-40B4-BE49-F238E27FC236}">
                <a16:creationId xmlns:a16="http://schemas.microsoft.com/office/drawing/2014/main" id="{C3757FD7-F411-501F-326D-C4D17769CDA6}"/>
              </a:ext>
            </a:extLst>
          </p:cNvPr>
          <p:cNvPicPr>
            <a:picLocks noChangeAspect="1"/>
          </p:cNvPicPr>
          <p:nvPr/>
        </p:nvPicPr>
        <p:blipFill>
          <a:blip r:embed="rId4"/>
          <a:stretch>
            <a:fillRect/>
          </a:stretch>
        </p:blipFill>
        <p:spPr>
          <a:xfrm>
            <a:off x="1177214" y="3119360"/>
            <a:ext cx="1371719" cy="1365622"/>
          </a:xfrm>
          <a:prstGeom prst="rect">
            <a:avLst/>
          </a:prstGeom>
        </p:spPr>
      </p:pic>
      <p:pic>
        <p:nvPicPr>
          <p:cNvPr id="11" name="Picture 10">
            <a:extLst>
              <a:ext uri="{FF2B5EF4-FFF2-40B4-BE49-F238E27FC236}">
                <a16:creationId xmlns:a16="http://schemas.microsoft.com/office/drawing/2014/main" id="{D7F1F152-886A-A475-A8A9-F639DE6EC580}"/>
              </a:ext>
            </a:extLst>
          </p:cNvPr>
          <p:cNvPicPr>
            <a:picLocks noChangeAspect="1"/>
          </p:cNvPicPr>
          <p:nvPr/>
        </p:nvPicPr>
        <p:blipFill>
          <a:blip r:embed="rId5"/>
          <a:stretch>
            <a:fillRect/>
          </a:stretch>
        </p:blipFill>
        <p:spPr>
          <a:xfrm>
            <a:off x="2072214" y="4556977"/>
            <a:ext cx="1319318" cy="1319318"/>
          </a:xfrm>
          <a:prstGeom prst="rect">
            <a:avLst/>
          </a:prstGeom>
        </p:spPr>
      </p:pic>
    </p:spTree>
    <p:extLst>
      <p:ext uri="{BB962C8B-B14F-4D97-AF65-F5344CB8AC3E}">
        <p14:creationId xmlns:p14="http://schemas.microsoft.com/office/powerpoint/2010/main" val="2820799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7DE3B4-E5B4-BC5A-783F-2E1F5D37F3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86FA48D3-CAB3-0928-133A-FB7B62E41731}"/>
              </a:ext>
            </a:extLst>
          </p:cNvPr>
          <p:cNvSpPr>
            <a:spLocks noGrp="1"/>
          </p:cNvSpPr>
          <p:nvPr>
            <p:ph type="title"/>
          </p:nvPr>
        </p:nvSpPr>
        <p:spPr>
          <a:xfrm>
            <a:off x="4225159" y="1932368"/>
            <a:ext cx="7819695" cy="2933922"/>
          </a:xfrm>
        </p:spPr>
        <p:txBody>
          <a:bodyPr/>
          <a:lstStyle/>
          <a:p>
            <a:r>
              <a:rPr lang="en-US" sz="4000" dirty="0"/>
              <a:t>Staffing for Adequate Fire and</a:t>
            </a:r>
            <a:br>
              <a:rPr lang="en-US" sz="4000" dirty="0"/>
            </a:br>
            <a:r>
              <a:rPr lang="en-US" sz="4000" dirty="0"/>
              <a:t>Emergency Response (SAFER) Program</a:t>
            </a:r>
          </a:p>
        </p:txBody>
      </p:sp>
    </p:spTree>
    <p:extLst>
      <p:ext uri="{BB962C8B-B14F-4D97-AF65-F5344CB8AC3E}">
        <p14:creationId xmlns:p14="http://schemas.microsoft.com/office/powerpoint/2010/main" val="276206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1F538-52B4-1DB3-DCE1-1C52D91FF1EC}"/>
              </a:ext>
            </a:extLst>
          </p:cNvPr>
          <p:cNvSpPr>
            <a:spLocks noGrp="1"/>
          </p:cNvSpPr>
          <p:nvPr>
            <p:ph type="sldNum" sz="quarter" idx="12"/>
          </p:nvPr>
        </p:nvSpPr>
        <p:spPr/>
        <p:txBody>
          <a:bodyPr/>
          <a:lstStyle/>
          <a:p>
            <a:fld id="{8FCC257D-A786-9244-9E17-CE618C8B9275}" type="slidenum">
              <a:rPr lang="en-US" smtClean="0"/>
              <a:pPr/>
              <a:t>21</a:t>
            </a:fld>
            <a:endParaRPr lang="en-US"/>
          </a:p>
        </p:txBody>
      </p:sp>
      <p:sp>
        <p:nvSpPr>
          <p:cNvPr id="3" name="Title 2">
            <a:extLst>
              <a:ext uri="{FF2B5EF4-FFF2-40B4-BE49-F238E27FC236}">
                <a16:creationId xmlns:a16="http://schemas.microsoft.com/office/drawing/2014/main" id="{38B48B7F-B521-726A-A8DA-D2E7E2687B65}"/>
              </a:ext>
            </a:extLst>
          </p:cNvPr>
          <p:cNvSpPr>
            <a:spLocks noGrp="1"/>
          </p:cNvSpPr>
          <p:nvPr>
            <p:ph type="title"/>
          </p:nvPr>
        </p:nvSpPr>
        <p:spPr>
          <a:xfrm>
            <a:off x="683238" y="842212"/>
            <a:ext cx="6680088" cy="4463714"/>
          </a:xfrm>
        </p:spPr>
        <p:txBody>
          <a:bodyPr/>
          <a:lstStyle/>
          <a:p>
            <a:pPr>
              <a:lnSpc>
                <a:spcPct val="100000"/>
              </a:lnSpc>
            </a:pPr>
            <a:r>
              <a:rPr lang="en-US" sz="2000" dirty="0">
                <a:solidFill>
                  <a:schemeClr val="tx2"/>
                </a:solidFill>
              </a:rPr>
              <a:t>The objective of the SAFER Program is to assist local fire departments with staffing and deployment capabilities in order to respond to emergencies and assure that communities have adequate protection from fire and fire-related hazards. </a:t>
            </a:r>
            <a:br>
              <a:rPr lang="en-US" sz="2000" dirty="0">
                <a:solidFill>
                  <a:schemeClr val="tx2"/>
                </a:solidFill>
              </a:rPr>
            </a:br>
            <a:br>
              <a:rPr lang="en-US" sz="2000" dirty="0">
                <a:solidFill>
                  <a:schemeClr val="tx2"/>
                </a:solidFill>
              </a:rPr>
            </a:br>
            <a:r>
              <a:rPr lang="en-US" sz="2000" dirty="0">
                <a:solidFill>
                  <a:schemeClr val="tx2"/>
                </a:solidFill>
              </a:rPr>
              <a:t>Local fire departments accomplish this by improving staffing and deployment capabilities, so they may more effectively and safely respond to emergencies. </a:t>
            </a:r>
            <a:br>
              <a:rPr lang="en-US" sz="2000" dirty="0">
                <a:solidFill>
                  <a:schemeClr val="tx2"/>
                </a:solidFill>
              </a:rPr>
            </a:br>
            <a:br>
              <a:rPr lang="en-US" sz="2000" dirty="0">
                <a:solidFill>
                  <a:schemeClr val="tx2"/>
                </a:solidFill>
              </a:rPr>
            </a:br>
            <a:r>
              <a:rPr lang="en-US" sz="2000" dirty="0">
                <a:solidFill>
                  <a:schemeClr val="tx2"/>
                </a:solidFill>
              </a:rPr>
              <a:t>With enhanced staffing levels, recipients should experience a reduction in response times and an increase in the number of trained personnel assembled at the incident scene.</a:t>
            </a:r>
            <a:br>
              <a:rPr lang="en-US" dirty="0"/>
            </a:br>
            <a:endParaRPr lang="en-US" dirty="0"/>
          </a:p>
        </p:txBody>
      </p:sp>
      <p:pic>
        <p:nvPicPr>
          <p:cNvPr id="5" name="Picture 4" descr="A picture containing outdoor, red&#10;&#10;Description automatically generated">
            <a:extLst>
              <a:ext uri="{FF2B5EF4-FFF2-40B4-BE49-F238E27FC236}">
                <a16:creationId xmlns:a16="http://schemas.microsoft.com/office/drawing/2014/main" id="{D16DDFAB-56E9-957F-E7E3-AAD315D8469B}"/>
              </a:ext>
            </a:extLst>
          </p:cNvPr>
          <p:cNvPicPr>
            <a:picLocks noChangeAspect="1"/>
          </p:cNvPicPr>
          <p:nvPr/>
        </p:nvPicPr>
        <p:blipFill>
          <a:blip r:embed="rId3"/>
          <a:stretch>
            <a:fillRect/>
          </a:stretch>
        </p:blipFill>
        <p:spPr>
          <a:xfrm>
            <a:off x="7970421" y="1641050"/>
            <a:ext cx="3760116" cy="2506744"/>
          </a:xfrm>
          <a:prstGeom prst="rect">
            <a:avLst/>
          </a:prstGeom>
        </p:spPr>
      </p:pic>
    </p:spTree>
    <p:extLst>
      <p:ext uri="{BB962C8B-B14F-4D97-AF65-F5344CB8AC3E}">
        <p14:creationId xmlns:p14="http://schemas.microsoft.com/office/powerpoint/2010/main" val="2261447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D3BA-FE51-1F6D-2445-C8E75C079B45}"/>
              </a:ext>
            </a:extLst>
          </p:cNvPr>
          <p:cNvSpPr>
            <a:spLocks noGrp="1"/>
          </p:cNvSpPr>
          <p:nvPr>
            <p:ph type="title"/>
          </p:nvPr>
        </p:nvSpPr>
        <p:spPr/>
        <p:txBody>
          <a:bodyPr/>
          <a:lstStyle/>
          <a:p>
            <a:r>
              <a:rPr lang="en-US" dirty="0"/>
              <a:t>SAFER Priorities</a:t>
            </a:r>
          </a:p>
        </p:txBody>
      </p:sp>
      <p:sp>
        <p:nvSpPr>
          <p:cNvPr id="4" name="Slide Number Placeholder 3">
            <a:extLst>
              <a:ext uri="{FF2B5EF4-FFF2-40B4-BE49-F238E27FC236}">
                <a16:creationId xmlns:a16="http://schemas.microsoft.com/office/drawing/2014/main" id="{1A4CFA2D-4EB0-E422-A353-B24B23316864}"/>
              </a:ext>
            </a:extLst>
          </p:cNvPr>
          <p:cNvSpPr>
            <a:spLocks noGrp="1"/>
          </p:cNvSpPr>
          <p:nvPr>
            <p:ph type="sldNum" sz="quarter" idx="12"/>
          </p:nvPr>
        </p:nvSpPr>
        <p:spPr/>
        <p:txBody>
          <a:bodyPr/>
          <a:lstStyle/>
          <a:p>
            <a:fld id="{8FCC257D-A786-9244-9E17-CE618C8B9275}" type="slidenum">
              <a:rPr lang="en-US" smtClean="0"/>
              <a:pPr/>
              <a:t>22</a:t>
            </a:fld>
            <a:endParaRPr lang="en-US"/>
          </a:p>
        </p:txBody>
      </p:sp>
      <p:sp>
        <p:nvSpPr>
          <p:cNvPr id="6" name="Content Placeholder 1">
            <a:extLst>
              <a:ext uri="{FF2B5EF4-FFF2-40B4-BE49-F238E27FC236}">
                <a16:creationId xmlns:a16="http://schemas.microsoft.com/office/drawing/2014/main" id="{744597C9-8D8D-CB59-55AF-4EC2874A4828}"/>
              </a:ext>
            </a:extLst>
          </p:cNvPr>
          <p:cNvSpPr txBox="1">
            <a:spLocks/>
          </p:cNvSpPr>
          <p:nvPr/>
        </p:nvSpPr>
        <p:spPr>
          <a:xfrm>
            <a:off x="681037" y="1818045"/>
            <a:ext cx="10715627" cy="4106412"/>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FEMA prioritizes using grant funds to bring fire departments into compliance with National Fire Protection Association (NFPA) 1710 or 1720 standards in the most cost-effective manner.</a:t>
            </a:r>
          </a:p>
          <a:p>
            <a:r>
              <a:rPr lang="en-US" dirty="0"/>
              <a:t>Applications resulting in the largest percentage increases in compliance with NFPA 1710 or 1720 standards receive higher consideration.</a:t>
            </a:r>
          </a:p>
          <a:p>
            <a:pPr lvl="1"/>
            <a:r>
              <a:rPr lang="en-US" dirty="0"/>
              <a:t>NFPA 1710 Assembly Requirements (Section 5.2.4.1 – Single-Family Dwelling</a:t>
            </a:r>
            <a:br>
              <a:rPr lang="en-US" dirty="0"/>
            </a:br>
            <a:r>
              <a:rPr lang="en-US" dirty="0"/>
              <a:t>Initial Full Alarm Assignment Capability).</a:t>
            </a:r>
          </a:p>
          <a:p>
            <a:pPr lvl="1"/>
            <a:r>
              <a:rPr lang="en-US" dirty="0"/>
              <a:t>NFPA 1720 Assembly Requirements (Section 4.3 – Staffing and Deployment).</a:t>
            </a:r>
          </a:p>
          <a:p>
            <a:r>
              <a:rPr lang="en-US" dirty="0"/>
              <a:t>See SAFER Program NOFO for more information.</a:t>
            </a:r>
          </a:p>
          <a:p>
            <a:endParaRPr lang="en-US" dirty="0"/>
          </a:p>
          <a:p>
            <a:endParaRPr lang="en-US" dirty="0"/>
          </a:p>
        </p:txBody>
      </p:sp>
    </p:spTree>
    <p:extLst>
      <p:ext uri="{BB962C8B-B14F-4D97-AF65-F5344CB8AC3E}">
        <p14:creationId xmlns:p14="http://schemas.microsoft.com/office/powerpoint/2010/main" val="535741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CE2E-D107-8771-852E-57B0B2508838}"/>
              </a:ext>
            </a:extLst>
          </p:cNvPr>
          <p:cNvSpPr>
            <a:spLocks noGrp="1"/>
          </p:cNvSpPr>
          <p:nvPr>
            <p:ph type="title"/>
          </p:nvPr>
        </p:nvSpPr>
        <p:spPr/>
        <p:txBody>
          <a:bodyPr/>
          <a:lstStyle/>
          <a:p>
            <a:r>
              <a:rPr lang="en-US" dirty="0"/>
              <a:t>SAFER Activities</a:t>
            </a:r>
          </a:p>
        </p:txBody>
      </p:sp>
      <p:sp>
        <p:nvSpPr>
          <p:cNvPr id="4" name="Slide Number Placeholder 3">
            <a:extLst>
              <a:ext uri="{FF2B5EF4-FFF2-40B4-BE49-F238E27FC236}">
                <a16:creationId xmlns:a16="http://schemas.microsoft.com/office/drawing/2014/main" id="{F1590F73-7791-F42B-762B-FFBA7B9F6BF9}"/>
              </a:ext>
            </a:extLst>
          </p:cNvPr>
          <p:cNvSpPr>
            <a:spLocks noGrp="1"/>
          </p:cNvSpPr>
          <p:nvPr>
            <p:ph type="sldNum" sz="quarter" idx="12"/>
          </p:nvPr>
        </p:nvSpPr>
        <p:spPr/>
        <p:txBody>
          <a:bodyPr/>
          <a:lstStyle/>
          <a:p>
            <a:fld id="{8FCC257D-A786-9244-9E17-CE618C8B9275}" type="slidenum">
              <a:rPr lang="en-US" smtClean="0"/>
              <a:pPr/>
              <a:t>23</a:t>
            </a:fld>
            <a:endParaRPr lang="en-US"/>
          </a:p>
        </p:txBody>
      </p:sp>
      <p:graphicFrame>
        <p:nvGraphicFramePr>
          <p:cNvPr id="8" name="Table 6">
            <a:extLst>
              <a:ext uri="{FF2B5EF4-FFF2-40B4-BE49-F238E27FC236}">
                <a16:creationId xmlns:a16="http://schemas.microsoft.com/office/drawing/2014/main" id="{F5EE6A23-505B-E99F-2C81-3BBC4756A2D2}"/>
              </a:ext>
            </a:extLst>
          </p:cNvPr>
          <p:cNvGraphicFramePr>
            <a:graphicFrameLocks noGrp="1"/>
          </p:cNvGraphicFramePr>
          <p:nvPr>
            <p:extLst>
              <p:ext uri="{D42A27DB-BD31-4B8C-83A1-F6EECF244321}">
                <p14:modId xmlns:p14="http://schemas.microsoft.com/office/powerpoint/2010/main" val="1578225451"/>
              </p:ext>
            </p:extLst>
          </p:nvPr>
        </p:nvGraphicFramePr>
        <p:xfrm>
          <a:off x="738186" y="2003743"/>
          <a:ext cx="10715628" cy="2989791"/>
        </p:xfrm>
        <a:graphic>
          <a:graphicData uri="http://schemas.openxmlformats.org/drawingml/2006/table">
            <a:tbl>
              <a:tblPr firstRow="1" bandRow="1">
                <a:tableStyleId>{5C22544A-7EE6-4342-B048-85BDC9FD1C3A}</a:tableStyleId>
              </a:tblPr>
              <a:tblGrid>
                <a:gridCol w="5357814">
                  <a:extLst>
                    <a:ext uri="{9D8B030D-6E8A-4147-A177-3AD203B41FA5}">
                      <a16:colId xmlns:a16="http://schemas.microsoft.com/office/drawing/2014/main" val="2181859563"/>
                    </a:ext>
                  </a:extLst>
                </a:gridCol>
                <a:gridCol w="5357814">
                  <a:extLst>
                    <a:ext uri="{9D8B030D-6E8A-4147-A177-3AD203B41FA5}">
                      <a16:colId xmlns:a16="http://schemas.microsoft.com/office/drawing/2014/main" val="2189784456"/>
                    </a:ext>
                  </a:extLst>
                </a:gridCol>
              </a:tblGrid>
              <a:tr h="978111">
                <a:tc>
                  <a:txBody>
                    <a:bodyPr/>
                    <a:lstStyle/>
                    <a:p>
                      <a:pPr algn="ctr"/>
                      <a:r>
                        <a:rPr lang="en-US" sz="1800" b="1" dirty="0">
                          <a:solidFill>
                            <a:schemeClr val="bg1"/>
                          </a:solidFill>
                        </a:rPr>
                        <a:t>Hiring of Firefighters Activity </a:t>
                      </a:r>
                    </a:p>
                    <a:p>
                      <a:pPr algn="ctr"/>
                      <a:r>
                        <a:rPr lang="en-US" sz="1800" b="1" dirty="0">
                          <a:solidFill>
                            <a:schemeClr val="bg1"/>
                          </a:solidFill>
                        </a:rPr>
                        <a:t>(Hiring Activity)</a:t>
                      </a:r>
                      <a:endParaRPr lang="en-US" dirty="0">
                        <a:solidFill>
                          <a:schemeClr val="bg1"/>
                        </a:solidFill>
                      </a:endParaRPr>
                    </a:p>
                  </a:txBody>
                  <a:tcPr anchor="ctr"/>
                </a:tc>
                <a:tc>
                  <a:txBody>
                    <a:bodyPr/>
                    <a:lstStyle/>
                    <a:p>
                      <a:pPr algn="ctr"/>
                      <a:r>
                        <a:rPr lang="en-US" sz="1800" b="1" dirty="0">
                          <a:solidFill>
                            <a:schemeClr val="bg1"/>
                          </a:solidFill>
                        </a:rPr>
                        <a:t>Recruitment and Retention (R&amp;R) </a:t>
                      </a:r>
                    </a:p>
                    <a:p>
                      <a:pPr algn="ctr"/>
                      <a:r>
                        <a:rPr lang="en-US" sz="1800" b="1" dirty="0">
                          <a:solidFill>
                            <a:schemeClr val="bg1"/>
                          </a:solidFill>
                        </a:rPr>
                        <a:t>of Volunteer Firefighters Activity</a:t>
                      </a:r>
                    </a:p>
                  </a:txBody>
                  <a:tcPr anchor="ctr"/>
                </a:tc>
                <a:extLst>
                  <a:ext uri="{0D108BD9-81ED-4DB2-BD59-A6C34878D82A}">
                    <a16:rowId xmlns:a16="http://schemas.microsoft.com/office/drawing/2014/main" val="4254786104"/>
                  </a:ext>
                </a:extLst>
              </a:tr>
              <a:tr h="16838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Career, combination, and volunteer fire departments are eligible to apply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Interest organizations are </a:t>
                      </a:r>
                      <a:r>
                        <a:rPr lang="en-US" sz="1800" u="sng" dirty="0"/>
                        <a:t>not</a:t>
                      </a:r>
                      <a:r>
                        <a:rPr lang="en-US" sz="1800" dirty="0"/>
                        <a:t> eligible to apply</a:t>
                      </a:r>
                    </a:p>
                    <a:p>
                      <a:endParaRPr lang="en-US" dirty="0"/>
                    </a:p>
                  </a:txBody>
                  <a:tcPr/>
                </a:tc>
                <a:tc>
                  <a:txBody>
                    <a:bodyPr/>
                    <a:lstStyle/>
                    <a:p>
                      <a:r>
                        <a:rPr lang="en-US" sz="1800" dirty="0"/>
                        <a:t>Combination fire departments; volunteer fire departments; and national, state, local, or federally recognized tribal organizations that represent the interests of volunteer firefighters are eligible to apply </a:t>
                      </a:r>
                    </a:p>
                    <a:p>
                      <a:endParaRPr lang="en-US" sz="1800" dirty="0"/>
                    </a:p>
                    <a:p>
                      <a:r>
                        <a:rPr lang="en-US" sz="1800" dirty="0"/>
                        <a:t>Career fire departments are </a:t>
                      </a:r>
                      <a:r>
                        <a:rPr lang="en-US" sz="1800" u="sng" dirty="0"/>
                        <a:t>not</a:t>
                      </a:r>
                      <a:r>
                        <a:rPr lang="en-US" sz="1800" dirty="0"/>
                        <a:t> eligible to apply</a:t>
                      </a:r>
                    </a:p>
                    <a:p>
                      <a:endParaRPr lang="en-US" dirty="0"/>
                    </a:p>
                  </a:txBody>
                  <a:tcPr/>
                </a:tc>
                <a:extLst>
                  <a:ext uri="{0D108BD9-81ED-4DB2-BD59-A6C34878D82A}">
                    <a16:rowId xmlns:a16="http://schemas.microsoft.com/office/drawing/2014/main" val="1184432364"/>
                  </a:ext>
                </a:extLst>
              </a:tr>
            </a:tbl>
          </a:graphicData>
        </a:graphic>
      </p:graphicFrame>
      <p:sp>
        <p:nvSpPr>
          <p:cNvPr id="10" name="TextBox 9">
            <a:extLst>
              <a:ext uri="{FF2B5EF4-FFF2-40B4-BE49-F238E27FC236}">
                <a16:creationId xmlns:a16="http://schemas.microsoft.com/office/drawing/2014/main" id="{7ADDD806-EAF7-7424-D8D2-4FBEC1161360}"/>
              </a:ext>
            </a:extLst>
          </p:cNvPr>
          <p:cNvSpPr txBox="1"/>
          <p:nvPr/>
        </p:nvSpPr>
        <p:spPr>
          <a:xfrm>
            <a:off x="738186" y="5183727"/>
            <a:ext cx="6093994" cy="646331"/>
          </a:xfrm>
          <a:prstGeom prst="rect">
            <a:avLst/>
          </a:prstGeom>
          <a:noFill/>
        </p:spPr>
        <p:txBody>
          <a:bodyPr wrap="square">
            <a:spAutoFit/>
          </a:bodyPr>
          <a:lstStyle/>
          <a:p>
            <a:pPr marL="0" indent="0">
              <a:buNone/>
            </a:pPr>
            <a:r>
              <a:rPr lang="en-US" sz="1800" dirty="0"/>
              <a:t>Applicants who wish to apply for both activities must submit two separate applications.</a:t>
            </a:r>
          </a:p>
        </p:txBody>
      </p:sp>
      <p:sp>
        <p:nvSpPr>
          <p:cNvPr id="12" name="TextBox 11">
            <a:extLst>
              <a:ext uri="{FF2B5EF4-FFF2-40B4-BE49-F238E27FC236}">
                <a16:creationId xmlns:a16="http://schemas.microsoft.com/office/drawing/2014/main" id="{0A199F6A-6D17-CB48-F18C-4576FD4CEF23}"/>
              </a:ext>
            </a:extLst>
          </p:cNvPr>
          <p:cNvSpPr txBox="1"/>
          <p:nvPr/>
        </p:nvSpPr>
        <p:spPr>
          <a:xfrm>
            <a:off x="683238" y="1605823"/>
            <a:ext cx="6093994" cy="369332"/>
          </a:xfrm>
          <a:prstGeom prst="rect">
            <a:avLst/>
          </a:prstGeom>
          <a:noFill/>
        </p:spPr>
        <p:txBody>
          <a:bodyPr wrap="square">
            <a:spAutoFit/>
          </a:bodyPr>
          <a:lstStyle/>
          <a:p>
            <a:pPr marL="0" indent="0">
              <a:buNone/>
            </a:pPr>
            <a:r>
              <a:rPr lang="en-US" sz="1800" b="1" dirty="0">
                <a:solidFill>
                  <a:srgbClr val="005288"/>
                </a:solidFill>
              </a:rPr>
              <a:t>The SAFER Program is composed of two activities: </a:t>
            </a:r>
          </a:p>
        </p:txBody>
      </p:sp>
    </p:spTree>
    <p:extLst>
      <p:ext uri="{BB962C8B-B14F-4D97-AF65-F5344CB8AC3E}">
        <p14:creationId xmlns:p14="http://schemas.microsoft.com/office/powerpoint/2010/main" val="300784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C143-1D93-9381-26C0-63D6640BC522}"/>
              </a:ext>
            </a:extLst>
          </p:cNvPr>
          <p:cNvSpPr>
            <a:spLocks noGrp="1"/>
          </p:cNvSpPr>
          <p:nvPr>
            <p:ph type="title"/>
          </p:nvPr>
        </p:nvSpPr>
        <p:spPr/>
        <p:txBody>
          <a:bodyPr/>
          <a:lstStyle/>
          <a:p>
            <a:r>
              <a:rPr lang="en-US" dirty="0"/>
              <a:t>SAFER Hiring Activity</a:t>
            </a:r>
          </a:p>
        </p:txBody>
      </p:sp>
      <p:sp>
        <p:nvSpPr>
          <p:cNvPr id="4" name="Slide Number Placeholder 3">
            <a:extLst>
              <a:ext uri="{FF2B5EF4-FFF2-40B4-BE49-F238E27FC236}">
                <a16:creationId xmlns:a16="http://schemas.microsoft.com/office/drawing/2014/main" id="{C0BE05C7-3142-0E60-65A4-22FC6FB91BC5}"/>
              </a:ext>
            </a:extLst>
          </p:cNvPr>
          <p:cNvSpPr>
            <a:spLocks noGrp="1"/>
          </p:cNvSpPr>
          <p:nvPr>
            <p:ph type="sldNum" sz="quarter" idx="12"/>
          </p:nvPr>
        </p:nvSpPr>
        <p:spPr/>
        <p:txBody>
          <a:bodyPr/>
          <a:lstStyle/>
          <a:p>
            <a:fld id="{8FCC257D-A786-9244-9E17-CE618C8B9275}" type="slidenum">
              <a:rPr lang="en-US" smtClean="0"/>
              <a:pPr/>
              <a:t>24</a:t>
            </a:fld>
            <a:endParaRPr lang="en-US"/>
          </a:p>
        </p:txBody>
      </p:sp>
      <p:sp>
        <p:nvSpPr>
          <p:cNvPr id="6" name="Content Placeholder 1">
            <a:extLst>
              <a:ext uri="{FF2B5EF4-FFF2-40B4-BE49-F238E27FC236}">
                <a16:creationId xmlns:a16="http://schemas.microsoft.com/office/drawing/2014/main" id="{8DE9B109-346C-2863-1BB6-2FBFE4EA4594}"/>
              </a:ext>
            </a:extLst>
          </p:cNvPr>
          <p:cNvSpPr txBox="1">
            <a:spLocks/>
          </p:cNvSpPr>
          <p:nvPr/>
        </p:nvSpPr>
        <p:spPr>
          <a:xfrm>
            <a:off x="736905" y="1837092"/>
            <a:ext cx="10715627" cy="4106412"/>
          </a:xfrm>
          <a:prstGeom prst="rect">
            <a:avLst/>
          </a:prstGeom>
        </p:spPr>
        <p:txBody>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1200"/>
              </a:spcAft>
              <a:defRPr/>
            </a:pPr>
            <a:r>
              <a:rPr lang="en-US"/>
              <a:t>FEMA awards SAFER Program grants under the Hiring Activity to help fire departments increase the number of frontline firefighters by providing financial assistance in three categories:</a:t>
            </a:r>
          </a:p>
          <a:p>
            <a:pPr lvl="1">
              <a:lnSpc>
                <a:spcPct val="90000"/>
              </a:lnSpc>
              <a:spcBef>
                <a:spcPts val="0"/>
              </a:spcBef>
              <a:spcAft>
                <a:spcPts val="1200"/>
              </a:spcAft>
              <a:defRPr/>
            </a:pPr>
            <a:r>
              <a:rPr lang="en-US" b="1"/>
              <a:t>Rehire: </a:t>
            </a:r>
            <a:r>
              <a:rPr lang="en-US"/>
              <a:t>Rehiring firefighters who were laid-off within the two years prior to the start of the application period</a:t>
            </a:r>
          </a:p>
          <a:p>
            <a:pPr lvl="1">
              <a:lnSpc>
                <a:spcPct val="90000"/>
              </a:lnSpc>
              <a:spcBef>
                <a:spcPts val="0"/>
              </a:spcBef>
              <a:spcAft>
                <a:spcPts val="1200"/>
              </a:spcAft>
              <a:defRPr/>
            </a:pPr>
            <a:r>
              <a:rPr lang="en-US" b="1"/>
              <a:t>Retention: </a:t>
            </a:r>
            <a:r>
              <a:rPr lang="en-US"/>
              <a:t>Retaining firefighters facing imminent layoff – within 120 days of the close of the application period</a:t>
            </a:r>
          </a:p>
          <a:p>
            <a:pPr lvl="1">
              <a:lnSpc>
                <a:spcPct val="90000"/>
              </a:lnSpc>
              <a:spcBef>
                <a:spcPts val="0"/>
              </a:spcBef>
              <a:spcAft>
                <a:spcPts val="1200"/>
              </a:spcAft>
              <a:defRPr/>
            </a:pPr>
            <a:r>
              <a:rPr lang="en-US" b="1"/>
              <a:t>New Hire:</a:t>
            </a:r>
            <a:r>
              <a:rPr lang="en-US"/>
              <a:t> Hire new, additional firefighters</a:t>
            </a:r>
          </a:p>
          <a:p>
            <a:pPr>
              <a:lnSpc>
                <a:spcPct val="90000"/>
              </a:lnSpc>
              <a:spcBef>
                <a:spcPts val="0"/>
              </a:spcBef>
              <a:spcAft>
                <a:spcPts val="1200"/>
              </a:spcAft>
              <a:defRPr/>
            </a:pPr>
            <a:r>
              <a:rPr lang="en-US"/>
              <a:t>The period of performance (POP) is 36 months for all grants awarded under the Hiring Activity.</a:t>
            </a:r>
            <a:endParaRPr lang="en-US" dirty="0"/>
          </a:p>
        </p:txBody>
      </p:sp>
    </p:spTree>
    <p:extLst>
      <p:ext uri="{BB962C8B-B14F-4D97-AF65-F5344CB8AC3E}">
        <p14:creationId xmlns:p14="http://schemas.microsoft.com/office/powerpoint/2010/main" val="337401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B3D0-F786-0B38-2F8B-C33B747BE289}"/>
              </a:ext>
            </a:extLst>
          </p:cNvPr>
          <p:cNvSpPr>
            <a:spLocks noGrp="1"/>
          </p:cNvSpPr>
          <p:nvPr>
            <p:ph type="title"/>
          </p:nvPr>
        </p:nvSpPr>
        <p:spPr/>
        <p:txBody>
          <a:bodyPr/>
          <a:lstStyle/>
          <a:p>
            <a:r>
              <a:rPr lang="en-US" dirty="0"/>
              <a:t>SAFER Hiring Activity Eligible Costs</a:t>
            </a:r>
          </a:p>
        </p:txBody>
      </p:sp>
      <p:sp>
        <p:nvSpPr>
          <p:cNvPr id="4" name="Slide Number Placeholder 3">
            <a:extLst>
              <a:ext uri="{FF2B5EF4-FFF2-40B4-BE49-F238E27FC236}">
                <a16:creationId xmlns:a16="http://schemas.microsoft.com/office/drawing/2014/main" id="{0FA26C4A-15E7-1CC5-AB8E-BCBC98B8A103}"/>
              </a:ext>
            </a:extLst>
          </p:cNvPr>
          <p:cNvSpPr>
            <a:spLocks noGrp="1"/>
          </p:cNvSpPr>
          <p:nvPr>
            <p:ph type="sldNum" sz="quarter" idx="12"/>
          </p:nvPr>
        </p:nvSpPr>
        <p:spPr/>
        <p:txBody>
          <a:bodyPr/>
          <a:lstStyle/>
          <a:p>
            <a:fld id="{8FCC257D-A786-9244-9E17-CE618C8B9275}" type="slidenum">
              <a:rPr lang="en-US" smtClean="0"/>
              <a:pPr/>
              <a:t>25</a:t>
            </a:fld>
            <a:endParaRPr lang="en-US"/>
          </a:p>
        </p:txBody>
      </p:sp>
      <p:sp>
        <p:nvSpPr>
          <p:cNvPr id="6" name="Content Placeholder 1">
            <a:extLst>
              <a:ext uri="{FF2B5EF4-FFF2-40B4-BE49-F238E27FC236}">
                <a16:creationId xmlns:a16="http://schemas.microsoft.com/office/drawing/2014/main" id="{B64DDBD1-842E-7F51-4808-53549FE1B581}"/>
              </a:ext>
            </a:extLst>
          </p:cNvPr>
          <p:cNvSpPr txBox="1">
            <a:spLocks/>
          </p:cNvSpPr>
          <p:nvPr/>
        </p:nvSpPr>
        <p:spPr>
          <a:xfrm>
            <a:off x="738189" y="1857145"/>
            <a:ext cx="10715627" cy="4106412"/>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1200"/>
              </a:spcAft>
              <a:defRPr/>
            </a:pPr>
            <a:r>
              <a:rPr lang="en-US" sz="2400" dirty="0"/>
              <a:t>Salary and associated benefits (actual payroll expenses) for the positions funded under the SAFER Program are eligible.</a:t>
            </a:r>
          </a:p>
          <a:p>
            <a:pPr>
              <a:lnSpc>
                <a:spcPct val="90000"/>
              </a:lnSpc>
              <a:spcBef>
                <a:spcPts val="0"/>
              </a:spcBef>
              <a:spcAft>
                <a:spcPts val="1200"/>
              </a:spcAft>
              <a:defRPr/>
            </a:pPr>
            <a:r>
              <a:rPr lang="en-US" sz="2400" dirty="0"/>
              <a:t>Costs are reimbursable if they are included as part of the standard benefit package, available to all operational firefighter positions, contractually obligated, and reimbursed via payroll.</a:t>
            </a:r>
          </a:p>
          <a:p>
            <a:pPr>
              <a:lnSpc>
                <a:spcPct val="90000"/>
              </a:lnSpc>
              <a:spcBef>
                <a:spcPts val="0"/>
              </a:spcBef>
              <a:spcAft>
                <a:spcPts val="1200"/>
              </a:spcAft>
              <a:defRPr/>
            </a:pPr>
            <a:r>
              <a:rPr lang="en-US" sz="2400" dirty="0"/>
              <a:t>Compensation for a firefighter’s normal, contracted work schedule is reimbursable. </a:t>
            </a:r>
            <a:endParaRPr lang="en-US" dirty="0"/>
          </a:p>
        </p:txBody>
      </p:sp>
    </p:spTree>
    <p:extLst>
      <p:ext uri="{BB962C8B-B14F-4D97-AF65-F5344CB8AC3E}">
        <p14:creationId xmlns:p14="http://schemas.microsoft.com/office/powerpoint/2010/main" val="1204627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D865-7194-8DD2-F191-A6F7DFD5E983}"/>
              </a:ext>
            </a:extLst>
          </p:cNvPr>
          <p:cNvSpPr>
            <a:spLocks noGrp="1"/>
          </p:cNvSpPr>
          <p:nvPr>
            <p:ph type="title"/>
          </p:nvPr>
        </p:nvSpPr>
        <p:spPr/>
        <p:txBody>
          <a:bodyPr/>
          <a:lstStyle/>
          <a:p>
            <a:r>
              <a:rPr lang="en-US" dirty="0"/>
              <a:t>SAFER Hiring Application Scoring</a:t>
            </a:r>
          </a:p>
        </p:txBody>
      </p:sp>
      <p:sp>
        <p:nvSpPr>
          <p:cNvPr id="4" name="Slide Number Placeholder 3">
            <a:extLst>
              <a:ext uri="{FF2B5EF4-FFF2-40B4-BE49-F238E27FC236}">
                <a16:creationId xmlns:a16="http://schemas.microsoft.com/office/drawing/2014/main" id="{8182D574-306F-242F-C9A0-DAC0D6002663}"/>
              </a:ext>
            </a:extLst>
          </p:cNvPr>
          <p:cNvSpPr>
            <a:spLocks noGrp="1"/>
          </p:cNvSpPr>
          <p:nvPr>
            <p:ph type="sldNum" sz="quarter" idx="12"/>
          </p:nvPr>
        </p:nvSpPr>
        <p:spPr/>
        <p:txBody>
          <a:bodyPr/>
          <a:lstStyle/>
          <a:p>
            <a:fld id="{8FCC257D-A786-9244-9E17-CE618C8B9275}" type="slidenum">
              <a:rPr lang="en-US" smtClean="0"/>
              <a:pPr/>
              <a:t>26</a:t>
            </a:fld>
            <a:endParaRPr lang="en-US"/>
          </a:p>
        </p:txBody>
      </p:sp>
      <p:sp>
        <p:nvSpPr>
          <p:cNvPr id="6" name="Content Placeholder 1">
            <a:extLst>
              <a:ext uri="{FF2B5EF4-FFF2-40B4-BE49-F238E27FC236}">
                <a16:creationId xmlns:a16="http://schemas.microsoft.com/office/drawing/2014/main" id="{8E569DF9-7FD3-49B2-4960-BCB36DEEC84C}"/>
              </a:ext>
            </a:extLst>
          </p:cNvPr>
          <p:cNvSpPr txBox="1">
            <a:spLocks/>
          </p:cNvSpPr>
          <p:nvPr/>
        </p:nvSpPr>
        <p:spPr>
          <a:xfrm>
            <a:off x="683238" y="1613393"/>
            <a:ext cx="10715627" cy="4106412"/>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SAFER Program hiring applications are reviewed through a multi-phase process.</a:t>
            </a:r>
            <a:endParaRPr lang="en-US" b="1">
              <a:solidFill>
                <a:schemeClr val="tx2"/>
              </a:solidFill>
            </a:endParaRPr>
          </a:p>
          <a:p>
            <a:endParaRPr lang="en-US" dirty="0"/>
          </a:p>
        </p:txBody>
      </p:sp>
      <p:graphicFrame>
        <p:nvGraphicFramePr>
          <p:cNvPr id="7" name="Table 9">
            <a:extLst>
              <a:ext uri="{FF2B5EF4-FFF2-40B4-BE49-F238E27FC236}">
                <a16:creationId xmlns:a16="http://schemas.microsoft.com/office/drawing/2014/main" id="{D300099F-4F7B-DBBC-4FCE-6C3B030064FF}"/>
              </a:ext>
            </a:extLst>
          </p:cNvPr>
          <p:cNvGraphicFramePr>
            <a:graphicFrameLocks noGrp="1"/>
          </p:cNvGraphicFramePr>
          <p:nvPr/>
        </p:nvGraphicFramePr>
        <p:xfrm>
          <a:off x="738186" y="2106408"/>
          <a:ext cx="10715627" cy="3571240"/>
        </p:xfrm>
        <a:graphic>
          <a:graphicData uri="http://schemas.openxmlformats.org/drawingml/2006/table">
            <a:tbl>
              <a:tblPr firstRow="1" bandRow="1">
                <a:tableStyleId>{5C22544A-7EE6-4342-B048-85BDC9FD1C3A}</a:tableStyleId>
              </a:tblPr>
              <a:tblGrid>
                <a:gridCol w="1788200">
                  <a:extLst>
                    <a:ext uri="{9D8B030D-6E8A-4147-A177-3AD203B41FA5}">
                      <a16:colId xmlns:a16="http://schemas.microsoft.com/office/drawing/2014/main" val="1235126812"/>
                    </a:ext>
                  </a:extLst>
                </a:gridCol>
                <a:gridCol w="5646655">
                  <a:extLst>
                    <a:ext uri="{9D8B030D-6E8A-4147-A177-3AD203B41FA5}">
                      <a16:colId xmlns:a16="http://schemas.microsoft.com/office/drawing/2014/main" val="4260245707"/>
                    </a:ext>
                  </a:extLst>
                </a:gridCol>
                <a:gridCol w="3280772">
                  <a:extLst>
                    <a:ext uri="{9D8B030D-6E8A-4147-A177-3AD203B41FA5}">
                      <a16:colId xmlns:a16="http://schemas.microsoft.com/office/drawing/2014/main" val="3404375908"/>
                    </a:ext>
                  </a:extLst>
                </a:gridCol>
              </a:tblGrid>
              <a:tr h="370840">
                <a:tc>
                  <a:txBody>
                    <a:bodyPr/>
                    <a:lstStyle/>
                    <a:p>
                      <a:r>
                        <a:rPr lang="en-US" dirty="0"/>
                        <a:t>Phases</a:t>
                      </a:r>
                    </a:p>
                  </a:txBody>
                  <a:tcPr/>
                </a:tc>
                <a:tc>
                  <a:txBody>
                    <a:bodyPr/>
                    <a:lstStyle/>
                    <a:p>
                      <a:r>
                        <a:rPr lang="en-US" dirty="0"/>
                        <a:t>1 – Pre-Score</a:t>
                      </a:r>
                    </a:p>
                  </a:txBody>
                  <a:tcPr/>
                </a:tc>
                <a:tc>
                  <a:txBody>
                    <a:bodyPr/>
                    <a:lstStyle/>
                    <a:p>
                      <a:r>
                        <a:rPr lang="en-US" dirty="0"/>
                        <a:t>2 – Panel Review</a:t>
                      </a:r>
                    </a:p>
                  </a:txBody>
                  <a:tcPr/>
                </a:tc>
                <a:extLst>
                  <a:ext uri="{0D108BD9-81ED-4DB2-BD59-A6C34878D82A}">
                    <a16:rowId xmlns:a16="http://schemas.microsoft.com/office/drawing/2014/main" val="5867953"/>
                  </a:ext>
                </a:extLst>
              </a:tr>
              <a:tr h="370840">
                <a:tc>
                  <a:txBody>
                    <a:bodyPr/>
                    <a:lstStyle/>
                    <a:p>
                      <a:endParaRPr lang="en-US" dirty="0"/>
                    </a:p>
                  </a:txBody>
                  <a:tcPr/>
                </a:tc>
                <a:tc>
                  <a:txBody>
                    <a:bodyPr/>
                    <a:lstStyle/>
                    <a:p>
                      <a:pPr marL="7938" lvl="1" indent="0">
                        <a:tabLst/>
                      </a:pPr>
                      <a:r>
                        <a:rPr lang="en-US" dirty="0"/>
                        <a:t>Electronic pre-score process for all complete and eligible applications. </a:t>
                      </a:r>
                      <a:br>
                        <a:rPr lang="en-US" dirty="0"/>
                      </a:br>
                      <a:br>
                        <a:rPr lang="en-US" dirty="0"/>
                      </a:br>
                      <a:r>
                        <a:rPr lang="en-US" sz="1400" dirty="0"/>
                        <a:t>Answers to activity-specific questions and the information in the department characteristic’s section of the application will determine an application’s standing relative to stated priorities.</a:t>
                      </a:r>
                    </a:p>
                    <a:p>
                      <a:pPr marL="7938" lvl="1" indent="0">
                        <a:tabLst/>
                      </a:pPr>
                      <a:endParaRPr lang="en-US" sz="1400" dirty="0"/>
                    </a:p>
                    <a:p>
                      <a:pPr marL="7938" lvl="1" indent="0">
                        <a:tabLst/>
                      </a:pPr>
                      <a:r>
                        <a:rPr lang="en-US" sz="1400" dirty="0"/>
                        <a:t>Once the standing to the SAFER Program priorities are established, each application will then receive a computer-generated score called the pre-score.</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Panel of peer reviewers scores the narrative statement and makes funding recommendations.</a:t>
                      </a:r>
                    </a:p>
                  </a:txBody>
                  <a:tcPr/>
                </a:tc>
                <a:extLst>
                  <a:ext uri="{0D108BD9-81ED-4DB2-BD59-A6C34878D82A}">
                    <a16:rowId xmlns:a16="http://schemas.microsoft.com/office/drawing/2014/main" val="649561652"/>
                  </a:ext>
                </a:extLst>
              </a:tr>
              <a:tr h="370840">
                <a:tc>
                  <a:txBody>
                    <a:bodyPr/>
                    <a:lstStyle/>
                    <a:p>
                      <a:r>
                        <a:rPr lang="en-US" dirty="0"/>
                        <a:t>Scoring Weight</a:t>
                      </a:r>
                    </a:p>
                  </a:txBody>
                  <a:tcPr/>
                </a:tc>
                <a:tc>
                  <a:txBody>
                    <a:bodyPr/>
                    <a:lstStyle/>
                    <a:p>
                      <a:pPr marL="7938" lvl="1" indent="0">
                        <a:tabLst/>
                      </a:pPr>
                      <a:r>
                        <a:rPr lang="en-US" sz="2800" dirty="0"/>
                        <a:t>50%</a:t>
                      </a:r>
                      <a:r>
                        <a:rPr lang="en-US" sz="1800" dirty="0"/>
                        <a:t> of total score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t>50% </a:t>
                      </a:r>
                      <a:r>
                        <a:rPr lang="en-US" sz="1800" dirty="0"/>
                        <a:t>of total score</a:t>
                      </a:r>
                    </a:p>
                  </a:txBody>
                  <a:tcPr/>
                </a:tc>
                <a:extLst>
                  <a:ext uri="{0D108BD9-81ED-4DB2-BD59-A6C34878D82A}">
                    <a16:rowId xmlns:a16="http://schemas.microsoft.com/office/drawing/2014/main" val="3154308371"/>
                  </a:ext>
                </a:extLst>
              </a:tr>
            </a:tbl>
          </a:graphicData>
        </a:graphic>
      </p:graphicFrame>
    </p:spTree>
    <p:extLst>
      <p:ext uri="{BB962C8B-B14F-4D97-AF65-F5344CB8AC3E}">
        <p14:creationId xmlns:p14="http://schemas.microsoft.com/office/powerpoint/2010/main" val="141313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29E4-E991-608F-0F30-971CDBE86D17}"/>
              </a:ext>
            </a:extLst>
          </p:cNvPr>
          <p:cNvSpPr>
            <a:spLocks noGrp="1"/>
          </p:cNvSpPr>
          <p:nvPr>
            <p:ph type="title"/>
          </p:nvPr>
        </p:nvSpPr>
        <p:spPr/>
        <p:txBody>
          <a:bodyPr/>
          <a:lstStyle/>
          <a:p>
            <a:r>
              <a:rPr lang="en-US" dirty="0"/>
              <a:t>SAFER R&amp;R Activity</a:t>
            </a:r>
          </a:p>
        </p:txBody>
      </p:sp>
      <p:sp>
        <p:nvSpPr>
          <p:cNvPr id="4" name="Slide Number Placeholder 3">
            <a:extLst>
              <a:ext uri="{FF2B5EF4-FFF2-40B4-BE49-F238E27FC236}">
                <a16:creationId xmlns:a16="http://schemas.microsoft.com/office/drawing/2014/main" id="{B082AC77-4D8B-908B-3DB6-850EF1F9575D}"/>
              </a:ext>
            </a:extLst>
          </p:cNvPr>
          <p:cNvSpPr>
            <a:spLocks noGrp="1"/>
          </p:cNvSpPr>
          <p:nvPr>
            <p:ph type="sldNum" sz="quarter" idx="12"/>
          </p:nvPr>
        </p:nvSpPr>
        <p:spPr/>
        <p:txBody>
          <a:bodyPr/>
          <a:lstStyle/>
          <a:p>
            <a:fld id="{8FCC257D-A786-9244-9E17-CE618C8B9275}" type="slidenum">
              <a:rPr lang="en-US" smtClean="0"/>
              <a:pPr/>
              <a:t>27</a:t>
            </a:fld>
            <a:endParaRPr lang="en-US"/>
          </a:p>
        </p:txBody>
      </p:sp>
      <p:sp>
        <p:nvSpPr>
          <p:cNvPr id="6" name="Content Placeholder 1">
            <a:extLst>
              <a:ext uri="{FF2B5EF4-FFF2-40B4-BE49-F238E27FC236}">
                <a16:creationId xmlns:a16="http://schemas.microsoft.com/office/drawing/2014/main" id="{E44FE0C7-0AAD-4664-F5A9-175F33010E99}"/>
              </a:ext>
            </a:extLst>
          </p:cNvPr>
          <p:cNvSpPr txBox="1">
            <a:spLocks/>
          </p:cNvSpPr>
          <p:nvPr/>
        </p:nvSpPr>
        <p:spPr>
          <a:xfrm>
            <a:off x="448775" y="2055810"/>
            <a:ext cx="11291887" cy="2708696"/>
          </a:xfrm>
          <a:prstGeom prst="rect">
            <a:avLst/>
          </a:prstGeom>
        </p:spPr>
        <p:txBody>
          <a:bodyPr>
            <a:no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1200"/>
              </a:spcAft>
              <a:defRPr/>
            </a:pPr>
            <a:r>
              <a:rPr lang="en-US" dirty="0">
                <a:ea typeface="ＭＳ Ｐゴシック"/>
                <a:cs typeface="Calibri" pitchFamily="34" charset="0"/>
              </a:rPr>
              <a:t>The R&amp;R Activity assists fire departments with the recruitment and retention of volunteer firefighters who are involved with or trained in the operations of firefighting and emergency response.</a:t>
            </a:r>
          </a:p>
          <a:p>
            <a:pPr>
              <a:lnSpc>
                <a:spcPct val="90000"/>
              </a:lnSpc>
              <a:spcBef>
                <a:spcPts val="0"/>
              </a:spcBef>
              <a:spcAft>
                <a:spcPts val="1200"/>
              </a:spcAft>
              <a:defRPr/>
            </a:pPr>
            <a:r>
              <a:rPr lang="en-US" dirty="0">
                <a:ea typeface="ＭＳ Ｐゴシック"/>
                <a:cs typeface="Calibri" pitchFamily="34" charset="0"/>
              </a:rPr>
              <a:t>Activities and costs must be correlated to the identified recruitment or retention needs identified in the application.</a:t>
            </a:r>
            <a:endParaRPr lang="en-US" dirty="0"/>
          </a:p>
          <a:p>
            <a:pPr>
              <a:lnSpc>
                <a:spcPct val="90000"/>
              </a:lnSpc>
              <a:spcBef>
                <a:spcPts val="0"/>
              </a:spcBef>
              <a:spcAft>
                <a:spcPts val="1200"/>
              </a:spcAft>
            </a:pPr>
            <a:r>
              <a:rPr lang="en-US" dirty="0"/>
              <a:t>The POP may either be 12, 24, 36, or 48 months for grants awarded under the R&amp;R Activity.</a:t>
            </a:r>
          </a:p>
        </p:txBody>
      </p:sp>
    </p:spTree>
    <p:extLst>
      <p:ext uri="{BB962C8B-B14F-4D97-AF65-F5344CB8AC3E}">
        <p14:creationId xmlns:p14="http://schemas.microsoft.com/office/powerpoint/2010/main" val="2381819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17FF0-74CB-4B82-BA55-7E2122EFA3EF}"/>
              </a:ext>
            </a:extLst>
          </p:cNvPr>
          <p:cNvSpPr>
            <a:spLocks noGrp="1"/>
          </p:cNvSpPr>
          <p:nvPr>
            <p:ph type="title"/>
          </p:nvPr>
        </p:nvSpPr>
        <p:spPr/>
        <p:txBody>
          <a:bodyPr/>
          <a:lstStyle/>
          <a:p>
            <a:r>
              <a:rPr lang="en-US" dirty="0"/>
              <a:t>SAFER R&amp;R Activity Regional Requests</a:t>
            </a:r>
          </a:p>
        </p:txBody>
      </p:sp>
      <p:sp>
        <p:nvSpPr>
          <p:cNvPr id="4" name="Slide Number Placeholder 3">
            <a:extLst>
              <a:ext uri="{FF2B5EF4-FFF2-40B4-BE49-F238E27FC236}">
                <a16:creationId xmlns:a16="http://schemas.microsoft.com/office/drawing/2014/main" id="{5D7F7FFD-4308-5238-F6BA-1E71E153C222}"/>
              </a:ext>
            </a:extLst>
          </p:cNvPr>
          <p:cNvSpPr>
            <a:spLocks noGrp="1"/>
          </p:cNvSpPr>
          <p:nvPr>
            <p:ph type="sldNum" sz="quarter" idx="12"/>
          </p:nvPr>
        </p:nvSpPr>
        <p:spPr/>
        <p:txBody>
          <a:bodyPr/>
          <a:lstStyle/>
          <a:p>
            <a:fld id="{8FCC257D-A786-9244-9E17-CE618C8B9275}" type="slidenum">
              <a:rPr lang="en-US" smtClean="0"/>
              <a:pPr/>
              <a:t>28</a:t>
            </a:fld>
            <a:endParaRPr lang="en-US"/>
          </a:p>
        </p:txBody>
      </p:sp>
      <p:sp>
        <p:nvSpPr>
          <p:cNvPr id="6" name="Content Placeholder 1">
            <a:extLst>
              <a:ext uri="{FF2B5EF4-FFF2-40B4-BE49-F238E27FC236}">
                <a16:creationId xmlns:a16="http://schemas.microsoft.com/office/drawing/2014/main" id="{6E5521F5-3E15-48F7-0093-51792B8DBC52}"/>
              </a:ext>
            </a:extLst>
          </p:cNvPr>
          <p:cNvSpPr txBox="1">
            <a:spLocks/>
          </p:cNvSpPr>
          <p:nvPr/>
        </p:nvSpPr>
        <p:spPr>
          <a:xfrm>
            <a:off x="683238" y="1977187"/>
            <a:ext cx="11113385" cy="3168317"/>
          </a:xfrm>
          <a:prstGeom prst="rect">
            <a:avLst/>
          </a:prstGeom>
        </p:spPr>
        <p:txBody>
          <a:bodyPr vert="horz" lIns="91440" tIns="45720" rIns="91440" bIns="45720" rtlCol="0" anchor="t">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7345">
              <a:lnSpc>
                <a:spcPct val="110000"/>
              </a:lnSpc>
            </a:pPr>
            <a:r>
              <a:rPr lang="en-US" sz="2000"/>
              <a:t>Applicants may apply for a regional grant if the proposed activities will have a direct regional or local benefit beyond the immediate boundaries of the applicant’s first-due area.</a:t>
            </a:r>
          </a:p>
          <a:p>
            <a:pPr indent="-347345">
              <a:lnSpc>
                <a:spcPct val="110000"/>
              </a:lnSpc>
            </a:pPr>
            <a:r>
              <a:rPr lang="en-US" sz="2000"/>
              <a:t>A regional request is an opportunity for an eligible R&amp;R Activity organization to act as a host and apply for funding on behalf of itself and any number of other participating R&amp;R Activity-eligible organizations. </a:t>
            </a:r>
          </a:p>
          <a:p>
            <a:pPr indent="-347345">
              <a:lnSpc>
                <a:spcPct val="110000"/>
              </a:lnSpc>
            </a:pPr>
            <a:r>
              <a:rPr lang="en-US" sz="2000"/>
              <a:t>Regional host applicants and participating partner agencies must execute a Memorandum of Understanding (MOU). </a:t>
            </a:r>
          </a:p>
          <a:p>
            <a:pPr indent="-347345">
              <a:lnSpc>
                <a:spcPct val="110000"/>
              </a:lnSpc>
            </a:pPr>
            <a:endParaRPr lang="en-US" sz="3100"/>
          </a:p>
          <a:p>
            <a:pPr indent="-347345"/>
            <a:endParaRPr lang="en-US" dirty="0"/>
          </a:p>
        </p:txBody>
      </p:sp>
    </p:spTree>
    <p:extLst>
      <p:ext uri="{BB962C8B-B14F-4D97-AF65-F5344CB8AC3E}">
        <p14:creationId xmlns:p14="http://schemas.microsoft.com/office/powerpoint/2010/main" val="233743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2AC6-81AD-EA06-CB8A-47BB06F503D4}"/>
              </a:ext>
            </a:extLst>
          </p:cNvPr>
          <p:cNvSpPr>
            <a:spLocks noGrp="1"/>
          </p:cNvSpPr>
          <p:nvPr>
            <p:ph type="title"/>
          </p:nvPr>
        </p:nvSpPr>
        <p:spPr/>
        <p:txBody>
          <a:bodyPr/>
          <a:lstStyle/>
          <a:p>
            <a:r>
              <a:rPr lang="en-US" sz="3200" dirty="0"/>
              <a:t>SAFER R&amp;R Activity Application Scoring</a:t>
            </a:r>
          </a:p>
        </p:txBody>
      </p:sp>
      <p:sp>
        <p:nvSpPr>
          <p:cNvPr id="4" name="Slide Number Placeholder 3">
            <a:extLst>
              <a:ext uri="{FF2B5EF4-FFF2-40B4-BE49-F238E27FC236}">
                <a16:creationId xmlns:a16="http://schemas.microsoft.com/office/drawing/2014/main" id="{BD6FBD23-907E-3D5E-789B-A9DA2F7A8D36}"/>
              </a:ext>
            </a:extLst>
          </p:cNvPr>
          <p:cNvSpPr>
            <a:spLocks noGrp="1"/>
          </p:cNvSpPr>
          <p:nvPr>
            <p:ph type="sldNum" sz="quarter" idx="12"/>
          </p:nvPr>
        </p:nvSpPr>
        <p:spPr/>
        <p:txBody>
          <a:bodyPr/>
          <a:lstStyle/>
          <a:p>
            <a:fld id="{8FCC257D-A786-9244-9E17-CE618C8B9275}" type="slidenum">
              <a:rPr lang="en-US" smtClean="0"/>
              <a:pPr/>
              <a:t>29</a:t>
            </a:fld>
            <a:endParaRPr lang="en-US"/>
          </a:p>
        </p:txBody>
      </p:sp>
      <p:sp>
        <p:nvSpPr>
          <p:cNvPr id="6" name="Content Placeholder 1">
            <a:extLst>
              <a:ext uri="{FF2B5EF4-FFF2-40B4-BE49-F238E27FC236}">
                <a16:creationId xmlns:a16="http://schemas.microsoft.com/office/drawing/2014/main" id="{464DA2A1-A644-3BEE-EB62-321EA22265E4}"/>
              </a:ext>
            </a:extLst>
          </p:cNvPr>
          <p:cNvSpPr txBox="1">
            <a:spLocks/>
          </p:cNvSpPr>
          <p:nvPr/>
        </p:nvSpPr>
        <p:spPr>
          <a:xfrm>
            <a:off x="738186" y="1764631"/>
            <a:ext cx="10715627" cy="4299284"/>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BABBBD">
                  <a:lumMod val="75000"/>
                </a:srgbClr>
              </a:buClr>
            </a:pPr>
            <a:r>
              <a:rPr lang="en-US">
                <a:solidFill>
                  <a:srgbClr val="000000"/>
                </a:solidFill>
              </a:rPr>
              <a:t>SAFER Program R&amp;R applications are reviewed through a multi-phase process.</a:t>
            </a:r>
            <a:endParaRPr lang="en-US" b="1" dirty="0">
              <a:solidFill>
                <a:srgbClr val="005188"/>
              </a:solidFill>
            </a:endParaRPr>
          </a:p>
        </p:txBody>
      </p:sp>
      <p:graphicFrame>
        <p:nvGraphicFramePr>
          <p:cNvPr id="7" name="Table 9">
            <a:extLst>
              <a:ext uri="{FF2B5EF4-FFF2-40B4-BE49-F238E27FC236}">
                <a16:creationId xmlns:a16="http://schemas.microsoft.com/office/drawing/2014/main" id="{F034A2F6-4F37-1920-D459-F668FDE9B65B}"/>
              </a:ext>
            </a:extLst>
          </p:cNvPr>
          <p:cNvGraphicFramePr>
            <a:graphicFrameLocks noGrp="1"/>
          </p:cNvGraphicFramePr>
          <p:nvPr>
            <p:extLst>
              <p:ext uri="{D42A27DB-BD31-4B8C-83A1-F6EECF244321}">
                <p14:modId xmlns:p14="http://schemas.microsoft.com/office/powerpoint/2010/main" val="4162110641"/>
              </p:ext>
            </p:extLst>
          </p:nvPr>
        </p:nvGraphicFramePr>
        <p:xfrm>
          <a:off x="790573" y="2310530"/>
          <a:ext cx="10715627" cy="3571240"/>
        </p:xfrm>
        <a:graphic>
          <a:graphicData uri="http://schemas.openxmlformats.org/drawingml/2006/table">
            <a:tbl>
              <a:tblPr firstRow="1" bandRow="1">
                <a:tableStyleId>{5C22544A-7EE6-4342-B048-85BDC9FD1C3A}</a:tableStyleId>
              </a:tblPr>
              <a:tblGrid>
                <a:gridCol w="1788200">
                  <a:extLst>
                    <a:ext uri="{9D8B030D-6E8A-4147-A177-3AD203B41FA5}">
                      <a16:colId xmlns:a16="http://schemas.microsoft.com/office/drawing/2014/main" val="1235126812"/>
                    </a:ext>
                  </a:extLst>
                </a:gridCol>
                <a:gridCol w="5646655">
                  <a:extLst>
                    <a:ext uri="{9D8B030D-6E8A-4147-A177-3AD203B41FA5}">
                      <a16:colId xmlns:a16="http://schemas.microsoft.com/office/drawing/2014/main" val="4260245707"/>
                    </a:ext>
                  </a:extLst>
                </a:gridCol>
                <a:gridCol w="3280772">
                  <a:extLst>
                    <a:ext uri="{9D8B030D-6E8A-4147-A177-3AD203B41FA5}">
                      <a16:colId xmlns:a16="http://schemas.microsoft.com/office/drawing/2014/main" val="3404375908"/>
                    </a:ext>
                  </a:extLst>
                </a:gridCol>
              </a:tblGrid>
              <a:tr h="370840">
                <a:tc>
                  <a:txBody>
                    <a:bodyPr/>
                    <a:lstStyle/>
                    <a:p>
                      <a:r>
                        <a:rPr lang="en-US" dirty="0"/>
                        <a:t>Phases</a:t>
                      </a:r>
                    </a:p>
                  </a:txBody>
                  <a:tcPr/>
                </a:tc>
                <a:tc>
                  <a:txBody>
                    <a:bodyPr/>
                    <a:lstStyle/>
                    <a:p>
                      <a:r>
                        <a:rPr lang="en-US" dirty="0"/>
                        <a:t>1 – Pre-Score</a:t>
                      </a:r>
                    </a:p>
                  </a:txBody>
                  <a:tcPr/>
                </a:tc>
                <a:tc>
                  <a:txBody>
                    <a:bodyPr/>
                    <a:lstStyle/>
                    <a:p>
                      <a:r>
                        <a:rPr lang="en-US" dirty="0"/>
                        <a:t>2 – Panel Review</a:t>
                      </a:r>
                    </a:p>
                  </a:txBody>
                  <a:tcPr/>
                </a:tc>
                <a:extLst>
                  <a:ext uri="{0D108BD9-81ED-4DB2-BD59-A6C34878D82A}">
                    <a16:rowId xmlns:a16="http://schemas.microsoft.com/office/drawing/2014/main" val="5867953"/>
                  </a:ext>
                </a:extLst>
              </a:tr>
              <a:tr h="370840">
                <a:tc>
                  <a:txBody>
                    <a:bodyPr/>
                    <a:lstStyle/>
                    <a:p>
                      <a:endParaRPr lang="en-US" dirty="0"/>
                    </a:p>
                  </a:txBody>
                  <a:tcPr/>
                </a:tc>
                <a:tc>
                  <a:txBody>
                    <a:bodyPr/>
                    <a:lstStyle/>
                    <a:p>
                      <a:pPr marL="7938" lvl="1" indent="0">
                        <a:tabLst/>
                      </a:pPr>
                      <a:r>
                        <a:rPr lang="en-US" dirty="0"/>
                        <a:t>Electronic pre-score process for all complete and eligible applications. </a:t>
                      </a:r>
                      <a:br>
                        <a:rPr lang="en-US" dirty="0"/>
                      </a:br>
                      <a:br>
                        <a:rPr lang="en-US" dirty="0"/>
                      </a:br>
                      <a:r>
                        <a:rPr lang="en-US" sz="1400" dirty="0"/>
                        <a:t>Answers to activity-specific questions and the information in the department characteristic’s section of the application will determine an application’s standing relative to stated priorities.</a:t>
                      </a:r>
                    </a:p>
                    <a:p>
                      <a:pPr marL="7938" lvl="1" indent="0">
                        <a:tabLst/>
                      </a:pPr>
                      <a:endParaRPr lang="en-US" sz="1400" dirty="0"/>
                    </a:p>
                    <a:p>
                      <a:pPr marL="7938" lvl="1" indent="0">
                        <a:tabLst/>
                      </a:pPr>
                      <a:r>
                        <a:rPr lang="en-US" sz="1400" dirty="0"/>
                        <a:t>Once the standing to the SAFER Program priorities are established, each application will then receive a computer-generated score called the pre-score.</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Panel of peer reviewers scores the narrative statement and makes funding recommendations.</a:t>
                      </a:r>
                    </a:p>
                  </a:txBody>
                  <a:tcPr/>
                </a:tc>
                <a:extLst>
                  <a:ext uri="{0D108BD9-81ED-4DB2-BD59-A6C34878D82A}">
                    <a16:rowId xmlns:a16="http://schemas.microsoft.com/office/drawing/2014/main" val="649561652"/>
                  </a:ext>
                </a:extLst>
              </a:tr>
              <a:tr h="370840">
                <a:tc>
                  <a:txBody>
                    <a:bodyPr/>
                    <a:lstStyle/>
                    <a:p>
                      <a:r>
                        <a:rPr lang="en-US" dirty="0"/>
                        <a:t>Scoring Weight</a:t>
                      </a:r>
                    </a:p>
                  </a:txBody>
                  <a:tcPr/>
                </a:tc>
                <a:tc>
                  <a:txBody>
                    <a:bodyPr/>
                    <a:lstStyle/>
                    <a:p>
                      <a:pPr marL="7938" lvl="1" indent="0">
                        <a:tabLst/>
                      </a:pPr>
                      <a:r>
                        <a:rPr lang="en-US" sz="2800" dirty="0"/>
                        <a:t>30%</a:t>
                      </a:r>
                      <a:r>
                        <a:rPr lang="en-US" sz="1800" dirty="0"/>
                        <a:t> of total score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t>70% </a:t>
                      </a:r>
                      <a:r>
                        <a:rPr lang="en-US" sz="1800" dirty="0"/>
                        <a:t>of total score</a:t>
                      </a:r>
                    </a:p>
                  </a:txBody>
                  <a:tcPr/>
                </a:tc>
                <a:extLst>
                  <a:ext uri="{0D108BD9-81ED-4DB2-BD59-A6C34878D82A}">
                    <a16:rowId xmlns:a16="http://schemas.microsoft.com/office/drawing/2014/main" val="3154308371"/>
                  </a:ext>
                </a:extLst>
              </a:tr>
            </a:tbl>
          </a:graphicData>
        </a:graphic>
      </p:graphicFrame>
    </p:spTree>
    <p:extLst>
      <p:ext uri="{BB962C8B-B14F-4D97-AF65-F5344CB8AC3E}">
        <p14:creationId xmlns:p14="http://schemas.microsoft.com/office/powerpoint/2010/main" val="461290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16BC-F20C-D922-807A-DBFA65DC91A0}"/>
              </a:ext>
            </a:extLst>
          </p:cNvPr>
          <p:cNvSpPr>
            <a:spLocks noGrp="1"/>
          </p:cNvSpPr>
          <p:nvPr>
            <p:ph type="title"/>
          </p:nvPr>
        </p:nvSpPr>
        <p:spPr/>
        <p:txBody>
          <a:bodyPr/>
          <a:lstStyle/>
          <a:p>
            <a:r>
              <a:rPr lang="en-US" dirty="0"/>
              <a:t>FY 2024 Fire Grants Funding</a:t>
            </a:r>
          </a:p>
        </p:txBody>
      </p:sp>
      <p:sp>
        <p:nvSpPr>
          <p:cNvPr id="4" name="Slide Number Placeholder 3">
            <a:extLst>
              <a:ext uri="{FF2B5EF4-FFF2-40B4-BE49-F238E27FC236}">
                <a16:creationId xmlns:a16="http://schemas.microsoft.com/office/drawing/2014/main" id="{5B14C092-6277-9550-3C8F-390572D4EA1D}"/>
              </a:ext>
            </a:extLst>
          </p:cNvPr>
          <p:cNvSpPr>
            <a:spLocks noGrp="1"/>
          </p:cNvSpPr>
          <p:nvPr>
            <p:ph type="sldNum" sz="quarter" idx="12"/>
          </p:nvPr>
        </p:nvSpPr>
        <p:spPr/>
        <p:txBody>
          <a:bodyPr/>
          <a:lstStyle/>
          <a:p>
            <a:fld id="{8FCC257D-A786-9244-9E17-CE618C8B9275}" type="slidenum">
              <a:rPr lang="en-US" smtClean="0"/>
              <a:pPr/>
              <a:t>3</a:t>
            </a:fld>
            <a:endParaRPr lang="en-US"/>
          </a:p>
        </p:txBody>
      </p:sp>
      <p:sp>
        <p:nvSpPr>
          <p:cNvPr id="6" name="Rectangle 5">
            <a:extLst>
              <a:ext uri="{FF2B5EF4-FFF2-40B4-BE49-F238E27FC236}">
                <a16:creationId xmlns:a16="http://schemas.microsoft.com/office/drawing/2014/main" id="{5E528D80-657A-A7DA-A9B1-1193BE2C65D7}"/>
              </a:ext>
            </a:extLst>
          </p:cNvPr>
          <p:cNvSpPr/>
          <p:nvPr/>
        </p:nvSpPr>
        <p:spPr>
          <a:xfrm>
            <a:off x="1861473" y="1955647"/>
            <a:ext cx="6196318" cy="9124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rPr>
              <a:t>$ 291,600,000</a:t>
            </a:r>
          </a:p>
        </p:txBody>
      </p:sp>
      <p:sp>
        <p:nvSpPr>
          <p:cNvPr id="7" name="Rectangle 6">
            <a:extLst>
              <a:ext uri="{FF2B5EF4-FFF2-40B4-BE49-F238E27FC236}">
                <a16:creationId xmlns:a16="http://schemas.microsoft.com/office/drawing/2014/main" id="{E7E4F674-5249-F15F-83B4-51F0DB78B35F}"/>
              </a:ext>
            </a:extLst>
          </p:cNvPr>
          <p:cNvSpPr/>
          <p:nvPr/>
        </p:nvSpPr>
        <p:spPr>
          <a:xfrm>
            <a:off x="3256392" y="3365386"/>
            <a:ext cx="6308714" cy="9124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rPr>
              <a:t>$ 324,000,000</a:t>
            </a:r>
          </a:p>
        </p:txBody>
      </p:sp>
      <p:sp>
        <p:nvSpPr>
          <p:cNvPr id="8" name="Rectangle 7">
            <a:extLst>
              <a:ext uri="{FF2B5EF4-FFF2-40B4-BE49-F238E27FC236}">
                <a16:creationId xmlns:a16="http://schemas.microsoft.com/office/drawing/2014/main" id="{77D5EA0A-EF1F-9C72-FFA1-DEB5F49379CD}"/>
              </a:ext>
            </a:extLst>
          </p:cNvPr>
          <p:cNvSpPr/>
          <p:nvPr/>
        </p:nvSpPr>
        <p:spPr>
          <a:xfrm>
            <a:off x="4796590" y="4775125"/>
            <a:ext cx="6308714" cy="91243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rPr>
              <a:t>$ 32,400,000</a:t>
            </a:r>
          </a:p>
        </p:txBody>
      </p:sp>
      <p:pic>
        <p:nvPicPr>
          <p:cNvPr id="9" name="Picture 8" descr="Logo&#10;&#10;Description automatically generated">
            <a:extLst>
              <a:ext uri="{FF2B5EF4-FFF2-40B4-BE49-F238E27FC236}">
                <a16:creationId xmlns:a16="http://schemas.microsoft.com/office/drawing/2014/main" id="{DB8CAB9B-D94D-7F91-67F3-37910205A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8207" y="1727790"/>
            <a:ext cx="1371709" cy="1368146"/>
          </a:xfrm>
          <a:prstGeom prst="rect">
            <a:avLst/>
          </a:prstGeom>
        </p:spPr>
      </p:pic>
      <p:pic>
        <p:nvPicPr>
          <p:cNvPr id="10" name="Picture 9" descr="Logo&#10;&#10;Description automatically generated">
            <a:extLst>
              <a:ext uri="{FF2B5EF4-FFF2-40B4-BE49-F238E27FC236}">
                <a16:creationId xmlns:a16="http://schemas.microsoft.com/office/drawing/2014/main" id="{F8D1BE9C-A7D9-39F0-63EA-BC0E21200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9916" y="3095936"/>
            <a:ext cx="1368146" cy="1368146"/>
          </a:xfrm>
          <a:prstGeom prst="rect">
            <a:avLst/>
          </a:prstGeom>
        </p:spPr>
      </p:pic>
      <p:pic>
        <p:nvPicPr>
          <p:cNvPr id="11" name="Picture 10" descr="Logo&#10;&#10;Description automatically generated">
            <a:extLst>
              <a:ext uri="{FF2B5EF4-FFF2-40B4-BE49-F238E27FC236}">
                <a16:creationId xmlns:a16="http://schemas.microsoft.com/office/drawing/2014/main" id="{46DBAA41-B32D-EF39-ED7D-E4BF0E92D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9780" y="4530292"/>
            <a:ext cx="1368146" cy="1368146"/>
          </a:xfrm>
          <a:prstGeom prst="rect">
            <a:avLst/>
          </a:prstGeom>
        </p:spPr>
      </p:pic>
    </p:spTree>
    <p:extLst>
      <p:ext uri="{BB962C8B-B14F-4D97-AF65-F5344CB8AC3E}">
        <p14:creationId xmlns:p14="http://schemas.microsoft.com/office/powerpoint/2010/main" val="25157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7DE3B4-E5B4-BC5A-783F-2E1F5D37F3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86FA48D3-CAB3-0928-133A-FB7B62E41731}"/>
              </a:ext>
            </a:extLst>
          </p:cNvPr>
          <p:cNvSpPr>
            <a:spLocks noGrp="1"/>
          </p:cNvSpPr>
          <p:nvPr>
            <p:ph type="title"/>
          </p:nvPr>
        </p:nvSpPr>
        <p:spPr>
          <a:xfrm>
            <a:off x="4214648" y="1932368"/>
            <a:ext cx="7788166" cy="1378391"/>
          </a:xfrm>
        </p:spPr>
        <p:txBody>
          <a:bodyPr/>
          <a:lstStyle/>
          <a:p>
            <a:r>
              <a:rPr lang="en-US" sz="4000" dirty="0"/>
              <a:t>Fire Prevention and Safety (FP&amp;S) Program</a:t>
            </a:r>
          </a:p>
        </p:txBody>
      </p:sp>
    </p:spTree>
    <p:extLst>
      <p:ext uri="{BB962C8B-B14F-4D97-AF65-F5344CB8AC3E}">
        <p14:creationId xmlns:p14="http://schemas.microsoft.com/office/powerpoint/2010/main" val="3172094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1F538-52B4-1DB3-DCE1-1C52D91FF1E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003D67"/>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3D67"/>
              </a:solidFill>
              <a:effectLst/>
              <a:uLnTx/>
              <a:uFillTx/>
              <a:latin typeface="Franklin Gothic Book" panose="020B0503020102020204"/>
              <a:ea typeface="+mn-ea"/>
              <a:cs typeface="+mn-cs"/>
            </a:endParaRPr>
          </a:p>
        </p:txBody>
      </p:sp>
      <p:sp>
        <p:nvSpPr>
          <p:cNvPr id="3" name="Title 2">
            <a:extLst>
              <a:ext uri="{FF2B5EF4-FFF2-40B4-BE49-F238E27FC236}">
                <a16:creationId xmlns:a16="http://schemas.microsoft.com/office/drawing/2014/main" id="{38B48B7F-B521-726A-A8DA-D2E7E2687B65}"/>
              </a:ext>
            </a:extLst>
          </p:cNvPr>
          <p:cNvSpPr>
            <a:spLocks noGrp="1"/>
          </p:cNvSpPr>
          <p:nvPr>
            <p:ph type="title"/>
          </p:nvPr>
        </p:nvSpPr>
        <p:spPr>
          <a:xfrm>
            <a:off x="683238" y="842212"/>
            <a:ext cx="10822962" cy="4463714"/>
          </a:xfrm>
        </p:spPr>
        <p:txBody>
          <a:bodyPr/>
          <a:lstStyle/>
          <a:p>
            <a:pPr indent="-342900"/>
            <a:r>
              <a:rPr lang="en-US" sz="2000" b="1" dirty="0"/>
              <a:t>The FP&amp;S Program is comprised of two activities:</a:t>
            </a:r>
            <a:br>
              <a:rPr lang="en-US" sz="2000" b="1" dirty="0"/>
            </a:br>
            <a:r>
              <a:rPr lang="en-US" sz="2000" b="1" dirty="0"/>
              <a:t>Fire Prevention and Safety (FP&amp;S) Activity</a:t>
            </a:r>
            <a:br>
              <a:rPr lang="en-US" sz="2000" b="1" dirty="0"/>
            </a:br>
            <a:r>
              <a:rPr lang="en-US" sz="2000" dirty="0"/>
              <a:t>Designed to reach high-risk target groups and mitigate the incidence of death and injuries caused by fire and fire-related hazards</a:t>
            </a:r>
            <a:br>
              <a:rPr lang="en-US" sz="2000" dirty="0"/>
            </a:br>
            <a:r>
              <a:rPr lang="en-US" sz="2000" b="1" dirty="0"/>
              <a:t>Research and Development (R&amp;D) Activity</a:t>
            </a:r>
            <a:br>
              <a:rPr lang="en-US" sz="2000" b="1" dirty="0"/>
            </a:br>
            <a:r>
              <a:rPr lang="en-US" sz="2000" dirty="0"/>
              <a:t>Aimed at improving firefighter safety, health, or well-being through research and development that reduces firefighter fatalities and injuries.</a:t>
            </a:r>
            <a:br>
              <a:rPr lang="en-US" sz="2000" dirty="0"/>
            </a:br>
            <a:br>
              <a:rPr lang="en-US" dirty="0"/>
            </a:br>
            <a:endParaRPr lang="en-US" dirty="0"/>
          </a:p>
        </p:txBody>
      </p:sp>
    </p:spTree>
    <p:extLst>
      <p:ext uri="{BB962C8B-B14F-4D97-AF65-F5344CB8AC3E}">
        <p14:creationId xmlns:p14="http://schemas.microsoft.com/office/powerpoint/2010/main" val="526346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7517-3A31-8B31-4D2A-2281B2EB37B3}"/>
              </a:ext>
            </a:extLst>
          </p:cNvPr>
          <p:cNvSpPr>
            <a:spLocks noGrp="1"/>
          </p:cNvSpPr>
          <p:nvPr>
            <p:ph type="title"/>
          </p:nvPr>
        </p:nvSpPr>
        <p:spPr/>
        <p:txBody>
          <a:bodyPr/>
          <a:lstStyle/>
          <a:p>
            <a:r>
              <a:rPr lang="en-US" dirty="0"/>
              <a:t>FP&amp;S Activity</a:t>
            </a:r>
          </a:p>
        </p:txBody>
      </p:sp>
      <p:sp>
        <p:nvSpPr>
          <p:cNvPr id="4" name="Slide Number Placeholder 3">
            <a:extLst>
              <a:ext uri="{FF2B5EF4-FFF2-40B4-BE49-F238E27FC236}">
                <a16:creationId xmlns:a16="http://schemas.microsoft.com/office/drawing/2014/main" id="{2A1AE495-C27D-6327-0725-EA329FD04C7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Content Placeholder 1">
            <a:extLst>
              <a:ext uri="{FF2B5EF4-FFF2-40B4-BE49-F238E27FC236}">
                <a16:creationId xmlns:a16="http://schemas.microsoft.com/office/drawing/2014/main" id="{45F73F22-9465-952E-55F0-829BFED1E367}"/>
              </a:ext>
            </a:extLst>
          </p:cNvPr>
          <p:cNvSpPr txBox="1">
            <a:spLocks/>
          </p:cNvSpPr>
          <p:nvPr/>
        </p:nvSpPr>
        <p:spPr>
          <a:xfrm>
            <a:off x="750065" y="1837092"/>
            <a:ext cx="10715627" cy="4106412"/>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2900"/>
            <a:r>
              <a:rPr lang="en-US"/>
              <a:t>Eligible Entities</a:t>
            </a:r>
          </a:p>
          <a:p>
            <a:pPr lvl="1"/>
            <a:r>
              <a:rPr lang="en-US"/>
              <a:t>Fire departments</a:t>
            </a:r>
          </a:p>
          <a:p>
            <a:pPr lvl="1"/>
            <a:r>
              <a:rPr lang="en-US"/>
              <a:t>National, regional, state, local, tribal and non-profit organizations that are recognized for their experience and expertise in fire prevention and safety programs and activities </a:t>
            </a:r>
          </a:p>
          <a:p>
            <a:pPr lvl="1"/>
            <a:r>
              <a:rPr lang="en-US"/>
              <a:t>Both private and public non-profit organizations  </a:t>
            </a:r>
          </a:p>
          <a:p>
            <a:pPr lvl="1"/>
            <a:r>
              <a:rPr lang="en-US"/>
              <a:t>For-profit organizations, federal agencies, and individuals are </a:t>
            </a:r>
            <a:r>
              <a:rPr lang="en-US" u="sng"/>
              <a:t>not</a:t>
            </a:r>
            <a:r>
              <a:rPr lang="en-US"/>
              <a:t> eligible</a:t>
            </a:r>
          </a:p>
          <a:p>
            <a:r>
              <a:rPr lang="en-US"/>
              <a:t>Period of Performance (POP)</a:t>
            </a:r>
          </a:p>
          <a:p>
            <a:pPr lvl="1"/>
            <a:r>
              <a:rPr lang="en-US"/>
              <a:t>The POP is generally 12 months but complex projects may apply for up to a 24-month POP from the date of award. </a:t>
            </a:r>
          </a:p>
          <a:p>
            <a:pPr lvl="1"/>
            <a:endParaRPr lang="en-US"/>
          </a:p>
          <a:p>
            <a:endParaRPr lang="en-US"/>
          </a:p>
          <a:p>
            <a:endParaRPr lang="en-US"/>
          </a:p>
          <a:p>
            <a:endParaRPr lang="en-US"/>
          </a:p>
          <a:p>
            <a:endParaRPr lang="en-US"/>
          </a:p>
          <a:p>
            <a:endParaRPr lang="en-US" dirty="0"/>
          </a:p>
        </p:txBody>
      </p:sp>
    </p:spTree>
    <p:extLst>
      <p:ext uri="{BB962C8B-B14F-4D97-AF65-F5344CB8AC3E}">
        <p14:creationId xmlns:p14="http://schemas.microsoft.com/office/powerpoint/2010/main" val="182850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4409-F4CC-4514-57EF-7E7CB2309B32}"/>
              </a:ext>
            </a:extLst>
          </p:cNvPr>
          <p:cNvSpPr>
            <a:spLocks noGrp="1"/>
          </p:cNvSpPr>
          <p:nvPr>
            <p:ph type="title"/>
          </p:nvPr>
        </p:nvSpPr>
        <p:spPr/>
        <p:txBody>
          <a:bodyPr/>
          <a:lstStyle/>
          <a:p>
            <a:r>
              <a:rPr lang="en-US" dirty="0"/>
              <a:t>FP&amp;S Activity Categories</a:t>
            </a:r>
          </a:p>
        </p:txBody>
      </p:sp>
      <p:sp>
        <p:nvSpPr>
          <p:cNvPr id="4" name="Slide Number Placeholder 3">
            <a:extLst>
              <a:ext uri="{FF2B5EF4-FFF2-40B4-BE49-F238E27FC236}">
                <a16:creationId xmlns:a16="http://schemas.microsoft.com/office/drawing/2014/main" id="{277C6023-6294-9677-6AF8-FBCA8DDE4B8C}"/>
              </a:ext>
            </a:extLst>
          </p:cNvPr>
          <p:cNvSpPr>
            <a:spLocks noGrp="1"/>
          </p:cNvSpPr>
          <p:nvPr>
            <p:ph type="sldNum" sz="quarter" idx="12"/>
          </p:nvPr>
        </p:nvSpPr>
        <p:spPr/>
        <p:txBody>
          <a:bodyPr/>
          <a:lstStyle/>
          <a:p>
            <a:fld id="{8FCC257D-A786-9244-9E17-CE618C8B9275}" type="slidenum">
              <a:rPr lang="en-US" smtClean="0"/>
              <a:pPr/>
              <a:t>33</a:t>
            </a:fld>
            <a:endParaRPr lang="en-US"/>
          </a:p>
        </p:txBody>
      </p:sp>
      <p:sp>
        <p:nvSpPr>
          <p:cNvPr id="6" name="Content Placeholder 1">
            <a:extLst>
              <a:ext uri="{FF2B5EF4-FFF2-40B4-BE49-F238E27FC236}">
                <a16:creationId xmlns:a16="http://schemas.microsoft.com/office/drawing/2014/main" id="{A87A9389-DC60-4BBF-E67F-E582554A35AA}"/>
              </a:ext>
            </a:extLst>
          </p:cNvPr>
          <p:cNvSpPr txBox="1">
            <a:spLocks/>
          </p:cNvSpPr>
          <p:nvPr/>
        </p:nvSpPr>
        <p:spPr>
          <a:xfrm>
            <a:off x="683238" y="1969439"/>
            <a:ext cx="10715627" cy="3119919"/>
          </a:xfrm>
          <a:prstGeom prst="rect">
            <a:avLst/>
          </a:prstGeom>
        </p:spPr>
        <p:txBody>
          <a:bodyPr vert="horz" lIns="91440" tIns="45720" rIns="91440" bIns="45720" rtlCol="0" anchor="t">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The five project categories eligible for funding under the FP&amp;S Activity are:</a:t>
            </a:r>
          </a:p>
          <a:p>
            <a:pPr marL="457200" indent="-457200">
              <a:buClrTx/>
              <a:buFont typeface="+mj-lt"/>
              <a:buAutoNum type="arabicPeriod"/>
            </a:pPr>
            <a:r>
              <a:rPr lang="en-US" dirty="0"/>
              <a:t>Community Risk Reduction</a:t>
            </a:r>
          </a:p>
          <a:p>
            <a:pPr marL="457200" indent="-457200">
              <a:buClrTx/>
              <a:buFont typeface="+mj-lt"/>
              <a:buAutoNum type="arabicPeriod"/>
            </a:pPr>
            <a:r>
              <a:rPr lang="en-US" dirty="0"/>
              <a:t>Wildfire Risk Reduction</a:t>
            </a:r>
          </a:p>
          <a:p>
            <a:pPr marL="457200" indent="-457200">
              <a:buClrTx/>
              <a:buFont typeface="+mj-lt"/>
              <a:buAutoNum type="arabicPeriod"/>
            </a:pPr>
            <a:r>
              <a:rPr lang="en-US" dirty="0"/>
              <a:t>Code Enforcement/Awareness</a:t>
            </a:r>
          </a:p>
          <a:p>
            <a:pPr marL="457200" indent="-457200">
              <a:buClrTx/>
              <a:buFont typeface="+mj-lt"/>
              <a:buAutoNum type="arabicPeriod"/>
            </a:pPr>
            <a:r>
              <a:rPr lang="en-US" dirty="0"/>
              <a:t>Fire &amp; Arson Investigation</a:t>
            </a:r>
          </a:p>
          <a:p>
            <a:pPr marL="457200" indent="-457200">
              <a:buClrTx/>
              <a:buFont typeface="+mj-lt"/>
              <a:buAutoNum type="arabicPeriod"/>
            </a:pPr>
            <a:r>
              <a:rPr lang="en-US" dirty="0"/>
              <a:t>National/State/Regional Programs and Projects</a:t>
            </a:r>
          </a:p>
          <a:p>
            <a:pPr marL="0" indent="0">
              <a:buClr>
                <a:srgbClr val="8A8C8F"/>
              </a:buClr>
              <a:buNone/>
            </a:pPr>
            <a:endParaRPr lang="en-US" sz="2500" dirty="0"/>
          </a:p>
          <a:p>
            <a:pPr marL="452120" indent="-457200">
              <a:buClr>
                <a:srgbClr val="8A8C8F"/>
              </a:buClr>
              <a:buFont typeface="Wingdings" panose="05000000000000000000" pitchFamily="2" charset="2"/>
              <a:buAutoNum type="arabicPeriod"/>
            </a:pPr>
            <a:endParaRPr lang="en-US" sz="2500" dirty="0"/>
          </a:p>
          <a:p>
            <a:pPr marL="852170" lvl="1" indent="-457200"/>
            <a:endParaRPr lang="en-US" dirty="0"/>
          </a:p>
          <a:p>
            <a:pPr lvl="1" indent="-342900"/>
            <a:endParaRPr lang="en-US" dirty="0"/>
          </a:p>
          <a:p>
            <a:pPr indent="-347345"/>
            <a:endParaRPr lang="en-US" dirty="0"/>
          </a:p>
          <a:p>
            <a:pPr indent="-347345"/>
            <a:endParaRPr lang="en-US" dirty="0"/>
          </a:p>
          <a:p>
            <a:pPr indent="-347345"/>
            <a:endParaRPr lang="en-US" dirty="0"/>
          </a:p>
          <a:p>
            <a:pPr indent="-347345"/>
            <a:endParaRPr lang="en-US" dirty="0"/>
          </a:p>
        </p:txBody>
      </p:sp>
    </p:spTree>
    <p:extLst>
      <p:ext uri="{BB962C8B-B14F-4D97-AF65-F5344CB8AC3E}">
        <p14:creationId xmlns:p14="http://schemas.microsoft.com/office/powerpoint/2010/main" val="1408670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19B3-66C3-A60A-A6A3-0510473F2379}"/>
              </a:ext>
            </a:extLst>
          </p:cNvPr>
          <p:cNvSpPr>
            <a:spLocks noGrp="1"/>
          </p:cNvSpPr>
          <p:nvPr>
            <p:ph type="title"/>
          </p:nvPr>
        </p:nvSpPr>
        <p:spPr/>
        <p:txBody>
          <a:bodyPr/>
          <a:lstStyle/>
          <a:p>
            <a:r>
              <a:rPr lang="en-US" dirty="0"/>
              <a:t>FP&amp;S Activity Project Scoring</a:t>
            </a:r>
          </a:p>
        </p:txBody>
      </p:sp>
      <p:sp>
        <p:nvSpPr>
          <p:cNvPr id="4" name="Slide Number Placeholder 3">
            <a:extLst>
              <a:ext uri="{FF2B5EF4-FFF2-40B4-BE49-F238E27FC236}">
                <a16:creationId xmlns:a16="http://schemas.microsoft.com/office/drawing/2014/main" id="{2531C758-D0F8-AC0D-8FF0-51145DA2A5F2}"/>
              </a:ext>
            </a:extLst>
          </p:cNvPr>
          <p:cNvSpPr>
            <a:spLocks noGrp="1"/>
          </p:cNvSpPr>
          <p:nvPr>
            <p:ph type="sldNum" sz="quarter" idx="12"/>
          </p:nvPr>
        </p:nvSpPr>
        <p:spPr/>
        <p:txBody>
          <a:bodyPr/>
          <a:lstStyle/>
          <a:p>
            <a:fld id="{8FCC257D-A786-9244-9E17-CE618C8B9275}" type="slidenum">
              <a:rPr lang="en-US" smtClean="0"/>
              <a:pPr/>
              <a:t>34</a:t>
            </a:fld>
            <a:endParaRPr lang="en-US"/>
          </a:p>
        </p:txBody>
      </p:sp>
      <p:sp>
        <p:nvSpPr>
          <p:cNvPr id="6" name="Content Placeholder 1">
            <a:extLst>
              <a:ext uri="{FF2B5EF4-FFF2-40B4-BE49-F238E27FC236}">
                <a16:creationId xmlns:a16="http://schemas.microsoft.com/office/drawing/2014/main" id="{87BBBA41-E08C-A679-8113-A382D434B0FF}"/>
              </a:ext>
            </a:extLst>
          </p:cNvPr>
          <p:cNvSpPr txBox="1">
            <a:spLocks/>
          </p:cNvSpPr>
          <p:nvPr/>
        </p:nvSpPr>
        <p:spPr>
          <a:xfrm>
            <a:off x="790573" y="1776663"/>
            <a:ext cx="10715627" cy="4539521"/>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No computer pre-score</a:t>
            </a:r>
          </a:p>
          <a:p>
            <a:r>
              <a:rPr lang="en-US"/>
              <a:t>All FP&amp;S Activity applications are reviewed by a panel of three peer reviewers</a:t>
            </a:r>
          </a:p>
          <a:p>
            <a:r>
              <a:rPr lang="en-US"/>
              <a:t>The highest scoring project(s) in each application will be considered within the fundable range</a:t>
            </a:r>
          </a:p>
          <a:p>
            <a:r>
              <a:rPr lang="en-US"/>
              <a:t>Approximately 75% of funds are allocated to national-level projects</a:t>
            </a:r>
          </a:p>
          <a:p>
            <a:r>
              <a:rPr lang="en-US"/>
              <a:t>FEMA will conduct a technical review of the highest-scoring projects to assess the request with respect to costs, quantities, feasibility, eligibility, and recipient responsibility</a:t>
            </a:r>
          </a:p>
          <a:p>
            <a:endParaRPr lang="en-US"/>
          </a:p>
          <a:p>
            <a:endParaRPr lang="en-US"/>
          </a:p>
          <a:p>
            <a:endParaRPr lang="en-US" dirty="0"/>
          </a:p>
        </p:txBody>
      </p:sp>
    </p:spTree>
    <p:extLst>
      <p:ext uri="{BB962C8B-B14F-4D97-AF65-F5344CB8AC3E}">
        <p14:creationId xmlns:p14="http://schemas.microsoft.com/office/powerpoint/2010/main" val="4026661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E85A-CCF5-E931-B1DC-7CEA72563F41}"/>
              </a:ext>
            </a:extLst>
          </p:cNvPr>
          <p:cNvSpPr>
            <a:spLocks noGrp="1"/>
          </p:cNvSpPr>
          <p:nvPr>
            <p:ph type="title"/>
          </p:nvPr>
        </p:nvSpPr>
        <p:spPr/>
        <p:txBody>
          <a:bodyPr/>
          <a:lstStyle/>
          <a:p>
            <a:r>
              <a:rPr lang="en-US" dirty="0"/>
              <a:t>FP&amp;S R&amp;D Activity</a:t>
            </a:r>
          </a:p>
        </p:txBody>
      </p:sp>
      <p:sp>
        <p:nvSpPr>
          <p:cNvPr id="4" name="Slide Number Placeholder 3">
            <a:extLst>
              <a:ext uri="{FF2B5EF4-FFF2-40B4-BE49-F238E27FC236}">
                <a16:creationId xmlns:a16="http://schemas.microsoft.com/office/drawing/2014/main" id="{FFC39762-3EC3-01D7-66F9-2C9DDB50C003}"/>
              </a:ext>
            </a:extLst>
          </p:cNvPr>
          <p:cNvSpPr>
            <a:spLocks noGrp="1"/>
          </p:cNvSpPr>
          <p:nvPr>
            <p:ph type="sldNum" sz="quarter" idx="12"/>
          </p:nvPr>
        </p:nvSpPr>
        <p:spPr/>
        <p:txBody>
          <a:bodyPr/>
          <a:lstStyle/>
          <a:p>
            <a:fld id="{8FCC257D-A786-9244-9E17-CE618C8B9275}" type="slidenum">
              <a:rPr lang="en-US" smtClean="0"/>
              <a:pPr/>
              <a:t>35</a:t>
            </a:fld>
            <a:endParaRPr lang="en-US"/>
          </a:p>
        </p:txBody>
      </p:sp>
      <p:sp>
        <p:nvSpPr>
          <p:cNvPr id="6" name="Content Placeholder 1">
            <a:extLst>
              <a:ext uri="{FF2B5EF4-FFF2-40B4-BE49-F238E27FC236}">
                <a16:creationId xmlns:a16="http://schemas.microsoft.com/office/drawing/2014/main" id="{89C23C28-8E43-1590-B4CC-FD1A2FE76733}"/>
              </a:ext>
            </a:extLst>
          </p:cNvPr>
          <p:cNvSpPr txBox="1">
            <a:spLocks/>
          </p:cNvSpPr>
          <p:nvPr/>
        </p:nvSpPr>
        <p:spPr>
          <a:xfrm>
            <a:off x="683238" y="1837092"/>
            <a:ext cx="10715627" cy="4106412"/>
          </a:xfrm>
          <a:prstGeom prst="rect">
            <a:avLst/>
          </a:prstGeom>
        </p:spPr>
        <p:txBody>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Eligible Entities</a:t>
            </a:r>
          </a:p>
          <a:p>
            <a:pPr lvl="1"/>
            <a:r>
              <a:rPr lang="en-US"/>
              <a:t>National, state, local, federally-recognized tribal, and non-profit organizations, such as academic (e.g., universities), research foundations, public safety institutions, public health, occupational health, and injury prevention institutions </a:t>
            </a:r>
          </a:p>
          <a:p>
            <a:pPr lvl="1"/>
            <a:r>
              <a:rPr lang="en-US"/>
              <a:t>Both public and private non-profit organizations are eligible to apply for funding in the R&amp;D Activity</a:t>
            </a:r>
          </a:p>
          <a:p>
            <a:r>
              <a:rPr lang="en-US"/>
              <a:t>Period of Performance</a:t>
            </a:r>
          </a:p>
          <a:p>
            <a:pPr lvl="1"/>
            <a:r>
              <a:rPr lang="en-US"/>
              <a:t>The period of performance for projects proposed under the R&amp;D Activity may be 12, 24, or 36, or 48 months from the date of award.</a:t>
            </a:r>
          </a:p>
          <a:p>
            <a:endParaRPr lang="en-US"/>
          </a:p>
          <a:p>
            <a:endParaRPr lang="en-US"/>
          </a:p>
          <a:p>
            <a:endParaRPr lang="en-US" dirty="0"/>
          </a:p>
        </p:txBody>
      </p:sp>
    </p:spTree>
    <p:extLst>
      <p:ext uri="{BB962C8B-B14F-4D97-AF65-F5344CB8AC3E}">
        <p14:creationId xmlns:p14="http://schemas.microsoft.com/office/powerpoint/2010/main" val="909835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0CAA-616E-FC49-60CC-E3DAEBA185C7}"/>
              </a:ext>
            </a:extLst>
          </p:cNvPr>
          <p:cNvSpPr>
            <a:spLocks noGrp="1"/>
          </p:cNvSpPr>
          <p:nvPr>
            <p:ph type="title"/>
          </p:nvPr>
        </p:nvSpPr>
        <p:spPr/>
        <p:txBody>
          <a:bodyPr/>
          <a:lstStyle/>
          <a:p>
            <a:r>
              <a:rPr lang="en-US" dirty="0"/>
              <a:t>FP&amp;S R&amp;D Activity - Categories</a:t>
            </a:r>
          </a:p>
        </p:txBody>
      </p:sp>
      <p:sp>
        <p:nvSpPr>
          <p:cNvPr id="4" name="Slide Number Placeholder 3">
            <a:extLst>
              <a:ext uri="{FF2B5EF4-FFF2-40B4-BE49-F238E27FC236}">
                <a16:creationId xmlns:a16="http://schemas.microsoft.com/office/drawing/2014/main" id="{D0D914EB-B837-7295-6D39-D1D01E2F3E5F}"/>
              </a:ext>
            </a:extLst>
          </p:cNvPr>
          <p:cNvSpPr>
            <a:spLocks noGrp="1"/>
          </p:cNvSpPr>
          <p:nvPr>
            <p:ph type="sldNum" sz="quarter" idx="12"/>
          </p:nvPr>
        </p:nvSpPr>
        <p:spPr/>
        <p:txBody>
          <a:bodyPr/>
          <a:lstStyle/>
          <a:p>
            <a:fld id="{8FCC257D-A786-9244-9E17-CE618C8B9275}" type="slidenum">
              <a:rPr lang="en-US" smtClean="0"/>
              <a:pPr/>
              <a:t>36</a:t>
            </a:fld>
            <a:endParaRPr lang="en-US"/>
          </a:p>
        </p:txBody>
      </p:sp>
      <p:sp>
        <p:nvSpPr>
          <p:cNvPr id="6" name="Content Placeholder 1">
            <a:extLst>
              <a:ext uri="{FF2B5EF4-FFF2-40B4-BE49-F238E27FC236}">
                <a16:creationId xmlns:a16="http://schemas.microsoft.com/office/drawing/2014/main" id="{C9258979-DB84-351B-EEA5-8DAF0A73B01F}"/>
              </a:ext>
            </a:extLst>
          </p:cNvPr>
          <p:cNvSpPr txBox="1">
            <a:spLocks/>
          </p:cNvSpPr>
          <p:nvPr/>
        </p:nvSpPr>
        <p:spPr>
          <a:xfrm>
            <a:off x="683238" y="2017566"/>
            <a:ext cx="10715627" cy="4106412"/>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The five project categories eligible for funding under the R&amp;D Activity are:</a:t>
            </a:r>
          </a:p>
          <a:p>
            <a:pPr marL="452628" indent="-457200">
              <a:buFont typeface="+mj-lt"/>
              <a:buAutoNum type="arabicPeriod"/>
            </a:pPr>
            <a:r>
              <a:rPr lang="en-US" dirty="0"/>
              <a:t>Clinical Studies</a:t>
            </a:r>
          </a:p>
          <a:p>
            <a:pPr marL="452628" indent="-457200">
              <a:buFont typeface="+mj-lt"/>
              <a:buAutoNum type="arabicPeriod"/>
            </a:pPr>
            <a:r>
              <a:rPr lang="en-US" dirty="0"/>
              <a:t>Technology and Product Development</a:t>
            </a:r>
          </a:p>
          <a:p>
            <a:pPr marL="452628" indent="-457200">
              <a:buFont typeface="+mj-lt"/>
              <a:buAutoNum type="arabicPeriod"/>
            </a:pPr>
            <a:r>
              <a:rPr lang="en-US" dirty="0"/>
              <a:t>Database System Development</a:t>
            </a:r>
          </a:p>
          <a:p>
            <a:pPr marL="452628" indent="-457200">
              <a:buFont typeface="+mj-lt"/>
              <a:buAutoNum type="arabicPeriod"/>
            </a:pPr>
            <a:r>
              <a:rPr lang="en-US" dirty="0"/>
              <a:t>Preliminary Studies</a:t>
            </a:r>
          </a:p>
          <a:p>
            <a:pPr marL="452628" indent="-457200">
              <a:buFont typeface="+mj-lt"/>
              <a:buAutoNum type="arabicPeriod"/>
            </a:pPr>
            <a:r>
              <a:rPr lang="en-US" dirty="0"/>
              <a:t>Early Career Investigator</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10279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807-2B1B-64C1-535C-8ED0ED73EFD2}"/>
              </a:ext>
            </a:extLst>
          </p:cNvPr>
          <p:cNvSpPr>
            <a:spLocks noGrp="1"/>
          </p:cNvSpPr>
          <p:nvPr>
            <p:ph type="title"/>
          </p:nvPr>
        </p:nvSpPr>
        <p:spPr/>
        <p:txBody>
          <a:bodyPr/>
          <a:lstStyle/>
          <a:p>
            <a:r>
              <a:rPr lang="en-US" dirty="0"/>
              <a:t>FP&amp;S R&amp;D Activity Project Scoring</a:t>
            </a:r>
          </a:p>
        </p:txBody>
      </p:sp>
      <p:sp>
        <p:nvSpPr>
          <p:cNvPr id="4" name="Slide Number Placeholder 3">
            <a:extLst>
              <a:ext uri="{FF2B5EF4-FFF2-40B4-BE49-F238E27FC236}">
                <a16:creationId xmlns:a16="http://schemas.microsoft.com/office/drawing/2014/main" id="{2E07E946-14DC-348A-9E81-CE7DFE3B6DAF}"/>
              </a:ext>
            </a:extLst>
          </p:cNvPr>
          <p:cNvSpPr>
            <a:spLocks noGrp="1"/>
          </p:cNvSpPr>
          <p:nvPr>
            <p:ph type="sldNum" sz="quarter" idx="12"/>
          </p:nvPr>
        </p:nvSpPr>
        <p:spPr/>
        <p:txBody>
          <a:bodyPr/>
          <a:lstStyle/>
          <a:p>
            <a:fld id="{8FCC257D-A786-9244-9E17-CE618C8B9275}" type="slidenum">
              <a:rPr lang="en-US" smtClean="0"/>
              <a:pPr/>
              <a:t>37</a:t>
            </a:fld>
            <a:endParaRPr lang="en-US"/>
          </a:p>
        </p:txBody>
      </p:sp>
      <p:sp>
        <p:nvSpPr>
          <p:cNvPr id="6" name="Content Placeholder 1">
            <a:extLst>
              <a:ext uri="{FF2B5EF4-FFF2-40B4-BE49-F238E27FC236}">
                <a16:creationId xmlns:a16="http://schemas.microsoft.com/office/drawing/2014/main" id="{9049A86F-A333-CEA0-DE0E-D92E40540F9C}"/>
              </a:ext>
            </a:extLst>
          </p:cNvPr>
          <p:cNvSpPr txBox="1">
            <a:spLocks/>
          </p:cNvSpPr>
          <p:nvPr/>
        </p:nvSpPr>
        <p:spPr>
          <a:xfrm>
            <a:off x="738189" y="1852863"/>
            <a:ext cx="10715627" cy="3501190"/>
          </a:xfrm>
          <a:prstGeom prst="rect">
            <a:avLst/>
          </a:prstGeom>
        </p:spPr>
        <p:txBody>
          <a:bodyPr>
            <a:normAutofit/>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No computer pre-score </a:t>
            </a:r>
          </a:p>
          <a:p>
            <a:r>
              <a:rPr lang="en-US" dirty="0"/>
              <a:t>All R&amp;D Activity applications are reviewed first by a fire service panel (relevance review)</a:t>
            </a:r>
          </a:p>
          <a:p>
            <a:r>
              <a:rPr lang="en-US" dirty="0"/>
              <a:t>The highest scoring projects (about 1/3rd of all submissions) then move to the science panel review</a:t>
            </a:r>
          </a:p>
          <a:p>
            <a:r>
              <a:rPr lang="en-US" dirty="0"/>
              <a:t>FEMA will conduct a technical review of the highest-scoring projects to assess the request with respect to costs, quantities, feasibility, eligibility, and recipient responsibility</a:t>
            </a:r>
            <a:endParaRPr lang="en-US" dirty="0">
              <a:highlight>
                <a:srgbClr val="FFFF00"/>
              </a:highlight>
            </a:endParaRPr>
          </a:p>
          <a:p>
            <a:endParaRPr lang="en-US" dirty="0"/>
          </a:p>
          <a:p>
            <a:endParaRPr lang="en-US" dirty="0"/>
          </a:p>
          <a:p>
            <a:endParaRPr lang="en-US" dirty="0"/>
          </a:p>
        </p:txBody>
      </p:sp>
    </p:spTree>
    <p:extLst>
      <p:ext uri="{BB962C8B-B14F-4D97-AF65-F5344CB8AC3E}">
        <p14:creationId xmlns:p14="http://schemas.microsoft.com/office/powerpoint/2010/main" val="42628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AFCD-60F2-4774-4971-8A90739B3060}"/>
              </a:ext>
            </a:extLst>
          </p:cNvPr>
          <p:cNvSpPr>
            <a:spLocks noGrp="1"/>
          </p:cNvSpPr>
          <p:nvPr>
            <p:ph type="title"/>
          </p:nvPr>
        </p:nvSpPr>
        <p:spPr/>
        <p:txBody>
          <a:bodyPr/>
          <a:lstStyle/>
          <a:p>
            <a:r>
              <a:rPr lang="en-US" dirty="0"/>
              <a:t>Newsletter Sign-Up</a:t>
            </a:r>
          </a:p>
        </p:txBody>
      </p:sp>
      <p:sp>
        <p:nvSpPr>
          <p:cNvPr id="4" name="Slide Number Placeholder 3">
            <a:extLst>
              <a:ext uri="{FF2B5EF4-FFF2-40B4-BE49-F238E27FC236}">
                <a16:creationId xmlns:a16="http://schemas.microsoft.com/office/drawing/2014/main" id="{8CB61602-CF62-1BFF-D298-BAA98FC22083}"/>
              </a:ext>
            </a:extLst>
          </p:cNvPr>
          <p:cNvSpPr>
            <a:spLocks noGrp="1"/>
          </p:cNvSpPr>
          <p:nvPr>
            <p:ph type="sldNum" sz="quarter" idx="12"/>
          </p:nvPr>
        </p:nvSpPr>
        <p:spPr/>
        <p:txBody>
          <a:bodyPr/>
          <a:lstStyle/>
          <a:p>
            <a:fld id="{8FCC257D-A786-9244-9E17-CE618C8B9275}" type="slidenum">
              <a:rPr lang="en-US" smtClean="0"/>
              <a:pPr/>
              <a:t>38</a:t>
            </a:fld>
            <a:endParaRPr lang="en-US"/>
          </a:p>
        </p:txBody>
      </p:sp>
      <p:pic>
        <p:nvPicPr>
          <p:cNvPr id="6" name="Picture 5" descr="A picture containing shape&#10;&#10;Description automatically generated">
            <a:extLst>
              <a:ext uri="{FF2B5EF4-FFF2-40B4-BE49-F238E27FC236}">
                <a16:creationId xmlns:a16="http://schemas.microsoft.com/office/drawing/2014/main" id="{E76A3CDA-3661-ACB0-56FB-94C5A9781D72}"/>
              </a:ext>
            </a:extLst>
          </p:cNvPr>
          <p:cNvPicPr>
            <a:picLocks noChangeAspect="1"/>
          </p:cNvPicPr>
          <p:nvPr/>
        </p:nvPicPr>
        <p:blipFill>
          <a:blip r:embed="rId3"/>
          <a:stretch>
            <a:fillRect/>
          </a:stretch>
        </p:blipFill>
        <p:spPr>
          <a:xfrm>
            <a:off x="3187460" y="1829978"/>
            <a:ext cx="5547468" cy="2991377"/>
          </a:xfrm>
          <a:prstGeom prst="rect">
            <a:avLst/>
          </a:prstGeom>
        </p:spPr>
      </p:pic>
      <p:sp>
        <p:nvSpPr>
          <p:cNvPr id="7" name="TextBox 6">
            <a:extLst>
              <a:ext uri="{FF2B5EF4-FFF2-40B4-BE49-F238E27FC236}">
                <a16:creationId xmlns:a16="http://schemas.microsoft.com/office/drawing/2014/main" id="{5B0277D5-D313-06FF-0831-F0B23DEC9789}"/>
              </a:ext>
            </a:extLst>
          </p:cNvPr>
          <p:cNvSpPr txBox="1"/>
          <p:nvPr/>
        </p:nvSpPr>
        <p:spPr>
          <a:xfrm>
            <a:off x="1275762" y="5094971"/>
            <a:ext cx="98957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highlight>
                  <a:srgbClr val="FFFFFF"/>
                </a:highlight>
                <a:uLnTx/>
                <a:uFillTx/>
                <a:latin typeface="Franklin Gothic Book" panose="020B0503020102020204"/>
                <a:ea typeface="+mn-ea"/>
                <a:cs typeface="+mn-cs"/>
                <a:hlinkClick r:id="rId4">
                  <a:extLst>
                    <a:ext uri="{A12FA001-AC4F-418D-AE19-62706E023703}">
                      <ahyp:hlinkClr xmlns:ahyp="http://schemas.microsoft.com/office/drawing/2018/hyperlinkcolor" val="tx"/>
                    </a:ext>
                  </a:extLst>
                </a:hlinkClick>
              </a:rPr>
              <a:t>https://public.govdelivery.com/accounts/USDHSFEMA/subscriber/new?topic_id=USDHSFEMA_153</a:t>
            </a:r>
            <a:endParaRPr kumimoji="0" lang="en-US" sz="1800" b="1" i="0" u="none" strike="noStrike" kern="1200" cap="none" spc="0" normalizeH="0" baseline="0" noProof="0" dirty="0">
              <a:ln>
                <a:noFill/>
              </a:ln>
              <a:solidFill>
                <a:schemeClr val="tx2"/>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92986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deral Emergency Management Agency (FEMA) Seal">
            <a:extLst>
              <a:ext uri="{FF2B5EF4-FFF2-40B4-BE49-F238E27FC236}">
                <a16:creationId xmlns:a16="http://schemas.microsoft.com/office/drawing/2014/main" id="{6BB693A3-D63F-4E42-A384-55677088ABDA}"/>
              </a:ext>
            </a:extLst>
          </p:cNvPr>
          <p:cNvPicPr>
            <a:picLocks noChangeAspect="1"/>
          </p:cNvPicPr>
          <p:nvPr/>
        </p:nvPicPr>
        <p:blipFill>
          <a:blip r:embed="rId3"/>
          <a:stretch>
            <a:fillRect/>
          </a:stretch>
        </p:blipFill>
        <p:spPr>
          <a:xfrm>
            <a:off x="3863110" y="4826908"/>
            <a:ext cx="3903353" cy="1390950"/>
          </a:xfrm>
          <a:prstGeom prst="rect">
            <a:avLst/>
          </a:prstGeom>
        </p:spPr>
      </p:pic>
      <p:sp>
        <p:nvSpPr>
          <p:cNvPr id="2" name="TextBox 1">
            <a:extLst>
              <a:ext uri="{FF2B5EF4-FFF2-40B4-BE49-F238E27FC236}">
                <a16:creationId xmlns:a16="http://schemas.microsoft.com/office/drawing/2014/main" id="{8B5CCB84-C78A-54C9-46F7-AFC7DB20491C}"/>
              </a:ext>
            </a:extLst>
          </p:cNvPr>
          <p:cNvSpPr txBox="1"/>
          <p:nvPr/>
        </p:nvSpPr>
        <p:spPr>
          <a:xfrm>
            <a:off x="1235034" y="753378"/>
            <a:ext cx="10355283" cy="4339650"/>
          </a:xfrm>
          <a:prstGeom prst="rect">
            <a:avLst/>
          </a:prstGeom>
          <a:noFill/>
        </p:spPr>
        <p:txBody>
          <a:bodyPr wrap="square" rtlCol="0">
            <a:spAutoFit/>
          </a:bodyPr>
          <a:lstStyle/>
          <a:p>
            <a:pPr lvl="1">
              <a:spcBef>
                <a:spcPts val="1200"/>
              </a:spcBef>
            </a:pPr>
            <a:endParaRPr lang="en-US" sz="2200" dirty="0">
              <a:solidFill>
                <a:schemeClr val="bg1"/>
              </a:solidFill>
            </a:endParaRPr>
          </a:p>
          <a:p>
            <a:pPr>
              <a:lnSpc>
                <a:spcPct val="100000"/>
              </a:lnSpc>
              <a:spcBef>
                <a:spcPts val="1200"/>
              </a:spcBef>
            </a:pPr>
            <a:r>
              <a:rPr lang="nl-NL" sz="2800" dirty="0">
                <a:solidFill>
                  <a:schemeClr val="bg1"/>
                </a:solidFill>
                <a:latin typeface="Franklin Gothic Heavy" panose="020B0903020102020204" pitchFamily="34" charset="0"/>
              </a:rPr>
              <a:t>Fire Grant Programs Website: </a:t>
            </a:r>
            <a:r>
              <a:rPr lang="nl-NL" sz="2800" dirty="0">
                <a:solidFill>
                  <a:schemeClr val="bg1"/>
                </a:solidFill>
                <a:latin typeface="Franklin Gothic Heavy" panose="020B0903020102020204" pitchFamily="34" charset="0"/>
                <a:hlinkClick r:id="rId4">
                  <a:extLst>
                    <a:ext uri="{A12FA001-AC4F-418D-AE19-62706E023703}">
                      <ahyp:hlinkClr xmlns:ahyp="http://schemas.microsoft.com/office/drawing/2018/hyperlinkcolor" val="tx"/>
                    </a:ext>
                  </a:extLst>
                </a:hlinkClick>
              </a:rPr>
              <a:t>https://www.fema.gov/firegrants</a:t>
            </a:r>
            <a:endParaRPr lang="nl-NL" sz="2800" dirty="0">
              <a:solidFill>
                <a:schemeClr val="bg1"/>
              </a:solidFill>
              <a:latin typeface="Franklin Gothic Heavy" panose="020B0903020102020204" pitchFamily="34" charset="0"/>
            </a:endParaRPr>
          </a:p>
          <a:p>
            <a:pPr>
              <a:lnSpc>
                <a:spcPct val="100000"/>
              </a:lnSpc>
              <a:spcBef>
                <a:spcPts val="1200"/>
              </a:spcBef>
            </a:pPr>
            <a:endParaRPr lang="en-US" sz="2400" dirty="0">
              <a:solidFill>
                <a:schemeClr val="bg1"/>
              </a:solidFill>
            </a:endParaRPr>
          </a:p>
          <a:p>
            <a:pPr>
              <a:lnSpc>
                <a:spcPct val="100000"/>
              </a:lnSpc>
              <a:spcBef>
                <a:spcPts val="1200"/>
              </a:spcBef>
            </a:pPr>
            <a:r>
              <a:rPr lang="en-US" sz="2000" dirty="0">
                <a:solidFill>
                  <a:schemeClr val="bg1"/>
                </a:solidFill>
                <a:latin typeface="Franklin Gothic Heavy" panose="020B0903020102020204" pitchFamily="34" charset="0"/>
              </a:rPr>
              <a:t>Fire Grant Programs Help Desk </a:t>
            </a:r>
          </a:p>
          <a:p>
            <a:pPr lvl="1">
              <a:spcBef>
                <a:spcPts val="1200"/>
              </a:spcBef>
            </a:pPr>
            <a:r>
              <a:rPr lang="en-US" sz="2000" dirty="0">
                <a:solidFill>
                  <a:schemeClr val="bg1"/>
                </a:solidFill>
                <a:latin typeface="Franklin Gothic Heavy" panose="020B0903020102020204" pitchFamily="34" charset="0"/>
              </a:rPr>
              <a:t>Monday through Friday, 8:00 AM – 4:30 PM ET</a:t>
            </a:r>
          </a:p>
          <a:p>
            <a:pPr lvl="1">
              <a:spcBef>
                <a:spcPts val="1200"/>
              </a:spcBef>
            </a:pPr>
            <a:r>
              <a:rPr lang="en-US" sz="2000" dirty="0">
                <a:solidFill>
                  <a:schemeClr val="bg1"/>
                </a:solidFill>
                <a:latin typeface="Franklin Gothic Heavy" panose="020B0903020102020204" pitchFamily="34" charset="0"/>
              </a:rPr>
              <a:t>1-866-274-0960</a:t>
            </a:r>
          </a:p>
          <a:p>
            <a:pPr lvl="1">
              <a:spcBef>
                <a:spcPts val="1200"/>
              </a:spcBef>
            </a:pPr>
            <a:r>
              <a:rPr lang="en-US" sz="2000" dirty="0">
                <a:solidFill>
                  <a:schemeClr val="bg1"/>
                </a:solidFill>
                <a:latin typeface="Franklin Gothic Heavy" panose="020B0903020102020204" pitchFamily="34" charset="0"/>
                <a:hlinkClick r:id="rId5">
                  <a:extLst>
                    <a:ext uri="{A12FA001-AC4F-418D-AE19-62706E023703}">
                      <ahyp:hlinkClr xmlns:ahyp="http://schemas.microsoft.com/office/drawing/2018/hyperlinkcolor" val="tx"/>
                    </a:ext>
                  </a:extLst>
                </a:hlinkClick>
              </a:rPr>
              <a:t>FireGrants@fema.dhs.gov</a:t>
            </a:r>
            <a:r>
              <a:rPr lang="en-US" sz="2000" dirty="0">
                <a:solidFill>
                  <a:schemeClr val="bg1"/>
                </a:solidFill>
                <a:latin typeface="Franklin Gothic Heavy" panose="020B0903020102020204" pitchFamily="34" charset="0"/>
              </a:rPr>
              <a:t> </a:t>
            </a:r>
          </a:p>
          <a:p>
            <a:pPr>
              <a:lnSpc>
                <a:spcPct val="100000"/>
              </a:lnSpc>
              <a:spcBef>
                <a:spcPts val="1200"/>
              </a:spcBef>
            </a:pPr>
            <a:endParaRPr lang="nl-NL" sz="2400" dirty="0">
              <a:solidFill>
                <a:schemeClr val="bg1"/>
              </a:solidFill>
            </a:endParaRPr>
          </a:p>
        </p:txBody>
      </p:sp>
    </p:spTree>
    <p:extLst>
      <p:ext uri="{BB962C8B-B14F-4D97-AF65-F5344CB8AC3E}">
        <p14:creationId xmlns:p14="http://schemas.microsoft.com/office/powerpoint/2010/main" val="222421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E7D3-DD31-E3BE-C759-1B4CD5635FC6}"/>
              </a:ext>
            </a:extLst>
          </p:cNvPr>
          <p:cNvSpPr>
            <a:spLocks noGrp="1"/>
          </p:cNvSpPr>
          <p:nvPr>
            <p:ph type="title"/>
          </p:nvPr>
        </p:nvSpPr>
        <p:spPr/>
        <p:txBody>
          <a:bodyPr/>
          <a:lstStyle/>
          <a:p>
            <a:r>
              <a:rPr lang="en-US" sz="3600" dirty="0"/>
              <a:t>Application and Award Process</a:t>
            </a:r>
            <a:endParaRPr lang="en-US" dirty="0"/>
          </a:p>
        </p:txBody>
      </p:sp>
      <p:sp>
        <p:nvSpPr>
          <p:cNvPr id="4" name="Slide Number Placeholder 3">
            <a:extLst>
              <a:ext uri="{FF2B5EF4-FFF2-40B4-BE49-F238E27FC236}">
                <a16:creationId xmlns:a16="http://schemas.microsoft.com/office/drawing/2014/main" id="{297B0620-D430-3F40-FF71-F6B1FE954A75}"/>
              </a:ext>
            </a:extLst>
          </p:cNvPr>
          <p:cNvSpPr>
            <a:spLocks noGrp="1"/>
          </p:cNvSpPr>
          <p:nvPr>
            <p:ph type="sldNum" sz="quarter" idx="12"/>
          </p:nvPr>
        </p:nvSpPr>
        <p:spPr/>
        <p:txBody>
          <a:bodyPr/>
          <a:lstStyle/>
          <a:p>
            <a:fld id="{8FCC257D-A786-9244-9E17-CE618C8B9275}" type="slidenum">
              <a:rPr lang="en-US" smtClean="0"/>
              <a:pPr/>
              <a:t>4</a:t>
            </a:fld>
            <a:endParaRPr lang="en-US"/>
          </a:p>
        </p:txBody>
      </p:sp>
      <p:graphicFrame>
        <p:nvGraphicFramePr>
          <p:cNvPr id="11" name="Diagram 10">
            <a:extLst>
              <a:ext uri="{FF2B5EF4-FFF2-40B4-BE49-F238E27FC236}">
                <a16:creationId xmlns:a16="http://schemas.microsoft.com/office/drawing/2014/main" id="{61020384-C9DB-AB5D-966A-934AB33586F0}"/>
              </a:ext>
            </a:extLst>
          </p:cNvPr>
          <p:cNvGraphicFramePr/>
          <p:nvPr>
            <p:extLst>
              <p:ext uri="{D42A27DB-BD31-4B8C-83A1-F6EECF244321}">
                <p14:modId xmlns:p14="http://schemas.microsoft.com/office/powerpoint/2010/main" val="3772560672"/>
              </p:ext>
            </p:extLst>
          </p:nvPr>
        </p:nvGraphicFramePr>
        <p:xfrm>
          <a:off x="2132909" y="1664028"/>
          <a:ext cx="8458888" cy="337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467112F2-D850-6A5D-88EB-040A18E06A26}"/>
              </a:ext>
            </a:extLst>
          </p:cNvPr>
          <p:cNvSpPr txBox="1"/>
          <p:nvPr/>
        </p:nvSpPr>
        <p:spPr>
          <a:xfrm>
            <a:off x="1382312" y="5068985"/>
            <a:ext cx="9057715" cy="1107996"/>
          </a:xfrm>
          <a:prstGeom prst="rect">
            <a:avLst/>
          </a:prstGeom>
          <a:noFill/>
        </p:spPr>
        <p:txBody>
          <a:bodyPr wrap="square" rtlCol="0">
            <a:spAutoFit/>
          </a:bodyPr>
          <a:lstStyle/>
          <a:p>
            <a:pPr algn="ctr"/>
            <a:r>
              <a:rPr lang="nl-NL" sz="2400" b="1" dirty="0">
                <a:solidFill>
                  <a:schemeClr val="accent2"/>
                </a:solidFill>
              </a:rPr>
              <a:t>Fire Grants Website</a:t>
            </a:r>
            <a:r>
              <a:rPr lang="nl-NL" sz="2400" b="1" dirty="0">
                <a:solidFill>
                  <a:srgbClr val="005288"/>
                </a:solidFill>
              </a:rPr>
              <a:t>: </a:t>
            </a:r>
            <a:r>
              <a:rPr lang="nl-NL" sz="2400" b="1" dirty="0">
                <a:solidFill>
                  <a:srgbClr val="005288"/>
                </a:solidFill>
                <a:hlinkClick r:id="rId8">
                  <a:extLst>
                    <a:ext uri="{A12FA001-AC4F-418D-AE19-62706E023703}">
                      <ahyp:hlinkClr xmlns:ahyp="http://schemas.microsoft.com/office/drawing/2018/hyperlinkcolor" val="tx"/>
                    </a:ext>
                  </a:extLst>
                </a:hlinkClick>
              </a:rPr>
              <a:t>https://www.fema.gov/firegrants</a:t>
            </a:r>
            <a:endParaRPr lang="nl-NL" sz="2400" b="1" dirty="0">
              <a:solidFill>
                <a:srgbClr val="005288"/>
              </a:solidFill>
            </a:endParaRPr>
          </a:p>
          <a:p>
            <a:pPr algn="ctr"/>
            <a:r>
              <a:rPr lang="nl-NL" sz="2400" b="1" dirty="0">
                <a:solidFill>
                  <a:schemeClr val="accent2"/>
                </a:solidFill>
              </a:rPr>
              <a:t>Application Portal: </a:t>
            </a:r>
            <a:r>
              <a:rPr lang="en-US" sz="2400" b="1" dirty="0">
                <a:hlinkClick r:id="rId9"/>
              </a:rPr>
              <a:t>https://go.fema.gov/</a:t>
            </a:r>
            <a:endParaRPr lang="nl-NL" sz="2400" b="1" dirty="0">
              <a:solidFill>
                <a:srgbClr val="005288"/>
              </a:solidFill>
            </a:endParaRPr>
          </a:p>
          <a:p>
            <a:endParaRPr lang="en-US" b="1" dirty="0"/>
          </a:p>
        </p:txBody>
      </p:sp>
    </p:spTree>
    <p:extLst>
      <p:ext uri="{BB962C8B-B14F-4D97-AF65-F5344CB8AC3E}">
        <p14:creationId xmlns:p14="http://schemas.microsoft.com/office/powerpoint/2010/main" val="1742540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642150-3B7A-B4EB-2394-49746F3FBD23}"/>
              </a:ext>
            </a:extLst>
          </p:cNvPr>
          <p:cNvSpPr>
            <a:spLocks noGrp="1"/>
          </p:cNvSpPr>
          <p:nvPr>
            <p:ph type="sldNum" sz="quarter" idx="12"/>
          </p:nvPr>
        </p:nvSpPr>
        <p:spPr>
          <a:xfrm>
            <a:off x="10591797" y="406500"/>
            <a:ext cx="914403" cy="27432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8AC8A03-D4BD-44C3-4219-51E794B4A2A9}"/>
              </a:ext>
            </a:extLst>
          </p:cNvPr>
          <p:cNvSpPr>
            <a:spLocks noGrp="1"/>
          </p:cNvSpPr>
          <p:nvPr>
            <p:ph type="title"/>
          </p:nvPr>
        </p:nvSpPr>
        <p:spPr>
          <a:xfrm>
            <a:off x="683238" y="914495"/>
            <a:ext cx="9796267" cy="914400"/>
          </a:xfrm>
        </p:spPr>
        <p:txBody>
          <a:bodyPr/>
          <a:lstStyle/>
          <a:p>
            <a:r>
              <a:rPr lang="en-US" sz="3600" dirty="0"/>
              <a:t>Notice of Funding Opportunity (NOFO)</a:t>
            </a:r>
          </a:p>
        </p:txBody>
      </p:sp>
      <p:sp>
        <p:nvSpPr>
          <p:cNvPr id="3" name="Content Placeholder 1">
            <a:extLst>
              <a:ext uri="{FF2B5EF4-FFF2-40B4-BE49-F238E27FC236}">
                <a16:creationId xmlns:a16="http://schemas.microsoft.com/office/drawing/2014/main" id="{5726DCA1-14CE-F273-90AC-9CEE7D3B64A3}"/>
              </a:ext>
            </a:extLst>
          </p:cNvPr>
          <p:cNvSpPr>
            <a:spLocks noGrp="1"/>
          </p:cNvSpPr>
          <p:nvPr>
            <p:ph sz="quarter" idx="13"/>
          </p:nvPr>
        </p:nvSpPr>
        <p:spPr>
          <a:xfrm>
            <a:off x="1215372" y="2700147"/>
            <a:ext cx="5633954" cy="2762918"/>
          </a:xfrm>
        </p:spPr>
        <p:txBody>
          <a:bodyPr>
            <a:normAutofit fontScale="92500" lnSpcReduction="20000"/>
          </a:bodyPr>
          <a:lstStyle/>
          <a:p>
            <a:pPr marL="0" indent="0">
              <a:buClr>
                <a:srgbClr val="969696"/>
              </a:buClr>
              <a:buNone/>
            </a:pPr>
            <a:r>
              <a:rPr lang="en-US" sz="2400" b="1" dirty="0"/>
              <a:t>NOFO</a:t>
            </a:r>
          </a:p>
          <a:p>
            <a:pPr lvl="1">
              <a:buClr>
                <a:srgbClr val="969696"/>
              </a:buClr>
              <a:buFont typeface="Wingdings" panose="05000000000000000000" pitchFamily="2" charset="2"/>
              <a:buChar char="§"/>
            </a:pPr>
            <a:r>
              <a:rPr lang="en-US" sz="2200" dirty="0"/>
              <a:t> Program Objectives and Priorities</a:t>
            </a:r>
          </a:p>
          <a:p>
            <a:pPr lvl="1">
              <a:buClr>
                <a:srgbClr val="969696"/>
              </a:buClr>
              <a:buFont typeface="Wingdings" panose="05000000000000000000" pitchFamily="2" charset="2"/>
              <a:buChar char="§"/>
            </a:pPr>
            <a:r>
              <a:rPr lang="en-US" sz="2200" dirty="0"/>
              <a:t> Applicant Eligibility</a:t>
            </a:r>
          </a:p>
          <a:p>
            <a:pPr lvl="1">
              <a:buClr>
                <a:srgbClr val="969696"/>
              </a:buClr>
              <a:buFont typeface="Wingdings" panose="05000000000000000000" pitchFamily="2" charset="2"/>
              <a:buChar char="§"/>
            </a:pPr>
            <a:r>
              <a:rPr lang="en-US" sz="2200" dirty="0"/>
              <a:t> Cost Share Requirements</a:t>
            </a:r>
          </a:p>
          <a:p>
            <a:pPr lvl="1">
              <a:buClr>
                <a:srgbClr val="969696"/>
              </a:buClr>
              <a:buFont typeface="Wingdings" panose="05000000000000000000" pitchFamily="2" charset="2"/>
              <a:buChar char="§"/>
            </a:pPr>
            <a:r>
              <a:rPr lang="en-US" sz="2200" dirty="0"/>
              <a:t> Activity and Item Eligibility</a:t>
            </a:r>
          </a:p>
          <a:p>
            <a:pPr lvl="1">
              <a:buClr>
                <a:srgbClr val="969696"/>
              </a:buClr>
              <a:buFont typeface="Wingdings" panose="05000000000000000000" pitchFamily="2" charset="2"/>
              <a:buChar char="§"/>
            </a:pPr>
            <a:r>
              <a:rPr lang="en-US" sz="2200" dirty="0"/>
              <a:t> Application Requirements</a:t>
            </a:r>
          </a:p>
          <a:p>
            <a:pPr lvl="1">
              <a:buClr>
                <a:srgbClr val="969696"/>
              </a:buClr>
              <a:buFont typeface="Wingdings" panose="05000000000000000000" pitchFamily="2" charset="2"/>
              <a:buChar char="§"/>
            </a:pPr>
            <a:r>
              <a:rPr lang="en-US" sz="2200" dirty="0"/>
              <a:t> Review Process</a:t>
            </a:r>
          </a:p>
        </p:txBody>
      </p:sp>
      <p:sp>
        <p:nvSpPr>
          <p:cNvPr id="5" name="Rectangle 4">
            <a:extLst>
              <a:ext uri="{FF2B5EF4-FFF2-40B4-BE49-F238E27FC236}">
                <a16:creationId xmlns:a16="http://schemas.microsoft.com/office/drawing/2014/main" id="{8FB7C712-F64C-80B9-FED4-1150A4F75D71}"/>
              </a:ext>
            </a:extLst>
          </p:cNvPr>
          <p:cNvSpPr/>
          <p:nvPr/>
        </p:nvSpPr>
        <p:spPr>
          <a:xfrm>
            <a:off x="7945610" y="2820268"/>
            <a:ext cx="2950590" cy="2522676"/>
          </a:xfrm>
          <a:prstGeom prst="rect">
            <a:avLst/>
          </a:prstGeom>
          <a:noFill/>
          <a:ln w="12700">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6" name="Rectangle 5">
            <a:extLst>
              <a:ext uri="{FF2B5EF4-FFF2-40B4-BE49-F238E27FC236}">
                <a16:creationId xmlns:a16="http://schemas.microsoft.com/office/drawing/2014/main" id="{B959641E-7A04-1016-F320-E49A8C919EE9}"/>
              </a:ext>
            </a:extLst>
          </p:cNvPr>
          <p:cNvSpPr/>
          <p:nvPr/>
        </p:nvSpPr>
        <p:spPr>
          <a:xfrm>
            <a:off x="8218143" y="2966116"/>
            <a:ext cx="634892" cy="511011"/>
          </a:xfrm>
          <a:prstGeom prst="rect">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Franklin Gothic Book" panose="020B0503020102020204"/>
                <a:ea typeface="+mn-ea"/>
                <a:cs typeface="+mn-cs"/>
              </a:rPr>
              <a:t>H</a:t>
            </a:r>
          </a:p>
        </p:txBody>
      </p:sp>
      <p:sp>
        <p:nvSpPr>
          <p:cNvPr id="7" name="Rectangle 6">
            <a:extLst>
              <a:ext uri="{FF2B5EF4-FFF2-40B4-BE49-F238E27FC236}">
                <a16:creationId xmlns:a16="http://schemas.microsoft.com/office/drawing/2014/main" id="{8EDA76BC-0FF7-93E6-453D-ED59D7588FE4}"/>
              </a:ext>
            </a:extLst>
          </p:cNvPr>
          <p:cNvSpPr/>
          <p:nvPr/>
        </p:nvSpPr>
        <p:spPr>
          <a:xfrm>
            <a:off x="8230560" y="3664362"/>
            <a:ext cx="634892" cy="581984"/>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Franklin Gothic Book" panose="020B0503020102020204"/>
                <a:ea typeface="+mn-ea"/>
                <a:cs typeface="+mn-cs"/>
              </a:rPr>
              <a:t>M</a:t>
            </a:r>
          </a:p>
        </p:txBody>
      </p:sp>
      <p:sp>
        <p:nvSpPr>
          <p:cNvPr id="9" name="Rectangle 8">
            <a:extLst>
              <a:ext uri="{FF2B5EF4-FFF2-40B4-BE49-F238E27FC236}">
                <a16:creationId xmlns:a16="http://schemas.microsoft.com/office/drawing/2014/main" id="{CC309E25-43CA-79D9-FBF6-DBB921A1A50E}"/>
              </a:ext>
            </a:extLst>
          </p:cNvPr>
          <p:cNvSpPr/>
          <p:nvPr/>
        </p:nvSpPr>
        <p:spPr>
          <a:xfrm>
            <a:off x="8230560" y="4482959"/>
            <a:ext cx="634892" cy="581984"/>
          </a:xfrm>
          <a:prstGeom prst="rect">
            <a:avLst/>
          </a:prstGeom>
          <a:solidFill>
            <a:schemeClr val="bg1">
              <a:lumMod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Franklin Gothic Book" panose="020B0503020102020204"/>
                <a:ea typeface="+mn-ea"/>
                <a:cs typeface="+mn-cs"/>
              </a:rPr>
              <a:t>L</a:t>
            </a:r>
          </a:p>
        </p:txBody>
      </p:sp>
      <p:sp>
        <p:nvSpPr>
          <p:cNvPr id="10" name="TextBox 9">
            <a:extLst>
              <a:ext uri="{FF2B5EF4-FFF2-40B4-BE49-F238E27FC236}">
                <a16:creationId xmlns:a16="http://schemas.microsoft.com/office/drawing/2014/main" id="{6BEC51CC-A463-C8FE-E99E-129B46F7BD6E}"/>
              </a:ext>
            </a:extLst>
          </p:cNvPr>
          <p:cNvSpPr txBox="1"/>
          <p:nvPr/>
        </p:nvSpPr>
        <p:spPr>
          <a:xfrm>
            <a:off x="9182269" y="3107795"/>
            <a:ext cx="135646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A5B5D"/>
                </a:solidFill>
                <a:effectLst/>
                <a:uLnTx/>
                <a:uFillTx/>
                <a:latin typeface="Franklin Gothic Book" panose="020B0503020102020204"/>
                <a:ea typeface="+mn-ea"/>
                <a:cs typeface="+mn-cs"/>
              </a:rPr>
              <a:t>High Priority</a:t>
            </a:r>
          </a:p>
        </p:txBody>
      </p:sp>
      <p:sp>
        <p:nvSpPr>
          <p:cNvPr id="11" name="TextBox 10">
            <a:extLst>
              <a:ext uri="{FF2B5EF4-FFF2-40B4-BE49-F238E27FC236}">
                <a16:creationId xmlns:a16="http://schemas.microsoft.com/office/drawing/2014/main" id="{CC1F1997-D457-E898-EFFD-13D2A1995672}"/>
              </a:ext>
            </a:extLst>
          </p:cNvPr>
          <p:cNvSpPr txBox="1"/>
          <p:nvPr/>
        </p:nvSpPr>
        <p:spPr>
          <a:xfrm>
            <a:off x="9182269" y="3809080"/>
            <a:ext cx="17139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A5B5D"/>
                </a:solidFill>
                <a:effectLst/>
                <a:uLnTx/>
                <a:uFillTx/>
                <a:latin typeface="Franklin Gothic Book" panose="020B0503020102020204"/>
                <a:ea typeface="+mn-ea"/>
                <a:cs typeface="+mn-cs"/>
              </a:rPr>
              <a:t>Medium Priority</a:t>
            </a:r>
          </a:p>
        </p:txBody>
      </p:sp>
      <p:sp>
        <p:nvSpPr>
          <p:cNvPr id="12" name="TextBox 11">
            <a:extLst>
              <a:ext uri="{FF2B5EF4-FFF2-40B4-BE49-F238E27FC236}">
                <a16:creationId xmlns:a16="http://schemas.microsoft.com/office/drawing/2014/main" id="{F2E95E03-FF85-2598-0B21-869E60077483}"/>
              </a:ext>
            </a:extLst>
          </p:cNvPr>
          <p:cNvSpPr txBox="1"/>
          <p:nvPr/>
        </p:nvSpPr>
        <p:spPr>
          <a:xfrm>
            <a:off x="9182269" y="4555318"/>
            <a:ext cx="13005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A5B5D"/>
                </a:solidFill>
                <a:effectLst/>
                <a:uLnTx/>
                <a:uFillTx/>
                <a:latin typeface="Franklin Gothic Book" panose="020B0503020102020204"/>
                <a:ea typeface="+mn-ea"/>
                <a:cs typeface="+mn-cs"/>
              </a:rPr>
              <a:t>Low Priority</a:t>
            </a:r>
          </a:p>
        </p:txBody>
      </p:sp>
    </p:spTree>
    <p:extLst>
      <p:ext uri="{BB962C8B-B14F-4D97-AF65-F5344CB8AC3E}">
        <p14:creationId xmlns:p14="http://schemas.microsoft.com/office/powerpoint/2010/main" val="23571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D141E7-600D-0408-6448-30D4EB6939C5}"/>
              </a:ext>
            </a:extLst>
          </p:cNvPr>
          <p:cNvSpPr>
            <a:spLocks noGrp="1"/>
          </p:cNvSpPr>
          <p:nvPr>
            <p:ph sz="half" idx="2"/>
          </p:nvPr>
        </p:nvSpPr>
        <p:spPr>
          <a:xfrm>
            <a:off x="686593" y="2095331"/>
            <a:ext cx="5180646" cy="3716575"/>
          </a:xfrm>
        </p:spPr>
        <p:txBody>
          <a:bodyPr/>
          <a:lstStyle/>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International Association of Fire Chiefs</a:t>
            </a:r>
            <a:endParaRPr lang="en-US" dirty="0"/>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International Association of Fire Fighters</a:t>
            </a:r>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National Volunteer Fire Council</a:t>
            </a:r>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National Association of State Fire Marshals</a:t>
            </a:r>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North American Fire Training Directors</a:t>
            </a:r>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National Fire Protection Association</a:t>
            </a:r>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Congressional Fire Service Institute</a:t>
            </a:r>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International Association of Arson Investigators</a:t>
            </a:r>
          </a:p>
          <a:p>
            <a:pPr marL="257175" indent="-260350" defTabSz="342900" fontAlgn="auto">
              <a:lnSpc>
                <a:spcPct val="100000"/>
              </a:lnSpc>
              <a:spcBef>
                <a:spcPts val="1200"/>
              </a:spcBef>
              <a:spcAft>
                <a:spcPts val="0"/>
              </a:spcAft>
              <a:buClr>
                <a:srgbClr val="BABBBD">
                  <a:lumMod val="75000"/>
                </a:srgbClr>
              </a:buClr>
            </a:pPr>
            <a:r>
              <a:rPr lang="en-US" sz="1800" dirty="0">
                <a:solidFill>
                  <a:srgbClr val="000000"/>
                </a:solidFill>
              </a:rPr>
              <a:t>International Society of Fire Service Instructors</a:t>
            </a:r>
          </a:p>
          <a:p>
            <a:endParaRPr lang="en-US" dirty="0"/>
          </a:p>
        </p:txBody>
      </p:sp>
      <p:sp>
        <p:nvSpPr>
          <p:cNvPr id="5" name="Slide Number Placeholder 4">
            <a:extLst>
              <a:ext uri="{FF2B5EF4-FFF2-40B4-BE49-F238E27FC236}">
                <a16:creationId xmlns:a16="http://schemas.microsoft.com/office/drawing/2014/main" id="{777E4364-E3F9-E832-D165-BD41016F12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005188"/>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5188"/>
              </a:solidFill>
              <a:effectLst/>
              <a:uLnTx/>
              <a:uFillTx/>
              <a:latin typeface="Franklin Gothic Book" panose="020B0503020102020204"/>
              <a:ea typeface="+mn-ea"/>
              <a:cs typeface="+mn-cs"/>
            </a:endParaRPr>
          </a:p>
        </p:txBody>
      </p:sp>
      <p:sp>
        <p:nvSpPr>
          <p:cNvPr id="6" name="Title 5">
            <a:extLst>
              <a:ext uri="{FF2B5EF4-FFF2-40B4-BE49-F238E27FC236}">
                <a16:creationId xmlns:a16="http://schemas.microsoft.com/office/drawing/2014/main" id="{EFFFF935-5F7D-ABE9-D1A2-B3D7AFF162D2}"/>
              </a:ext>
            </a:extLst>
          </p:cNvPr>
          <p:cNvSpPr>
            <a:spLocks noGrp="1"/>
          </p:cNvSpPr>
          <p:nvPr>
            <p:ph type="title"/>
          </p:nvPr>
        </p:nvSpPr>
        <p:spPr>
          <a:xfrm>
            <a:off x="686593" y="1045441"/>
            <a:ext cx="5180646" cy="914400"/>
          </a:xfrm>
        </p:spPr>
        <p:txBody>
          <a:bodyPr/>
          <a:lstStyle/>
          <a:p>
            <a:r>
              <a:rPr lang="en-US" dirty="0"/>
              <a:t>Criteria Development Panel (CDP)</a:t>
            </a:r>
          </a:p>
        </p:txBody>
      </p:sp>
      <p:pic>
        <p:nvPicPr>
          <p:cNvPr id="4" name="Picture 3">
            <a:extLst>
              <a:ext uri="{FF2B5EF4-FFF2-40B4-BE49-F238E27FC236}">
                <a16:creationId xmlns:a16="http://schemas.microsoft.com/office/drawing/2014/main" id="{11361CD0-77F6-34F3-F743-3546D7A4ECAC}"/>
              </a:ext>
            </a:extLst>
          </p:cNvPr>
          <p:cNvPicPr>
            <a:picLocks noChangeAspect="1"/>
          </p:cNvPicPr>
          <p:nvPr/>
        </p:nvPicPr>
        <p:blipFill>
          <a:blip r:embed="rId3"/>
          <a:stretch>
            <a:fillRect/>
          </a:stretch>
        </p:blipFill>
        <p:spPr>
          <a:xfrm>
            <a:off x="6553040" y="1593945"/>
            <a:ext cx="4840644" cy="3670110"/>
          </a:xfrm>
          <a:prstGeom prst="rect">
            <a:avLst/>
          </a:prstGeom>
        </p:spPr>
      </p:pic>
    </p:spTree>
    <p:extLst>
      <p:ext uri="{BB962C8B-B14F-4D97-AF65-F5344CB8AC3E}">
        <p14:creationId xmlns:p14="http://schemas.microsoft.com/office/powerpoint/2010/main" val="881064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209301-7C1F-F3C3-C8A2-09AEDE134CBB}"/>
              </a:ext>
            </a:extLst>
          </p:cNvPr>
          <p:cNvSpPr>
            <a:spLocks noGrp="1"/>
          </p:cNvSpPr>
          <p:nvPr>
            <p:ph type="sldNum" sz="quarter" idx="12"/>
          </p:nvPr>
        </p:nvSpPr>
        <p:spPr>
          <a:xfrm>
            <a:off x="11193555" y="406500"/>
            <a:ext cx="914403" cy="27432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Title 7">
            <a:extLst>
              <a:ext uri="{FF2B5EF4-FFF2-40B4-BE49-F238E27FC236}">
                <a16:creationId xmlns:a16="http://schemas.microsoft.com/office/drawing/2014/main" id="{7DDD36C7-6A96-BD5B-0C77-D2761A379B4C}"/>
              </a:ext>
            </a:extLst>
          </p:cNvPr>
          <p:cNvSpPr>
            <a:spLocks noGrp="1"/>
          </p:cNvSpPr>
          <p:nvPr>
            <p:ph type="title"/>
          </p:nvPr>
        </p:nvSpPr>
        <p:spPr>
          <a:xfrm>
            <a:off x="4777355" y="2859019"/>
            <a:ext cx="6873401" cy="1477881"/>
          </a:xfrm>
        </p:spPr>
        <p:txBody>
          <a:bodyPr/>
          <a:lstStyle/>
          <a:p>
            <a:r>
              <a:rPr lang="en-US" sz="4400" dirty="0"/>
              <a:t>Where to Start</a:t>
            </a:r>
            <a:endParaRPr lang="en-US" dirty="0"/>
          </a:p>
        </p:txBody>
      </p:sp>
    </p:spTree>
    <p:extLst>
      <p:ext uri="{BB962C8B-B14F-4D97-AF65-F5344CB8AC3E}">
        <p14:creationId xmlns:p14="http://schemas.microsoft.com/office/powerpoint/2010/main" val="78390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64FC-C5F5-5550-0A6A-DE65176BE921}"/>
              </a:ext>
            </a:extLst>
          </p:cNvPr>
          <p:cNvSpPr>
            <a:spLocks noGrp="1"/>
          </p:cNvSpPr>
          <p:nvPr>
            <p:ph type="title"/>
          </p:nvPr>
        </p:nvSpPr>
        <p:spPr/>
        <p:txBody>
          <a:bodyPr/>
          <a:lstStyle/>
          <a:p>
            <a:r>
              <a:rPr lang="en-US" sz="2800" dirty="0"/>
              <a:t>Technical Assistance Tools at </a:t>
            </a:r>
            <a:r>
              <a:rPr lang="en-US" sz="2800" dirty="0">
                <a:hlinkClick r:id="rId3">
                  <a:extLst>
                    <a:ext uri="{A12FA001-AC4F-418D-AE19-62706E023703}">
                      <ahyp:hlinkClr xmlns:ahyp="http://schemas.microsoft.com/office/drawing/2018/hyperlinkcolor" val="tx"/>
                    </a:ext>
                  </a:extLst>
                </a:hlinkClick>
              </a:rPr>
              <a:t>www.fema.gov/firegrants</a:t>
            </a:r>
            <a:endParaRPr lang="en-US" sz="2800" dirty="0"/>
          </a:p>
        </p:txBody>
      </p:sp>
      <p:sp>
        <p:nvSpPr>
          <p:cNvPr id="4" name="Slide Number Placeholder 3">
            <a:extLst>
              <a:ext uri="{FF2B5EF4-FFF2-40B4-BE49-F238E27FC236}">
                <a16:creationId xmlns:a16="http://schemas.microsoft.com/office/drawing/2014/main" id="{F22DB2A3-8E1E-F52C-7D2E-BE4C7E05BE7C}"/>
              </a:ext>
            </a:extLst>
          </p:cNvPr>
          <p:cNvSpPr>
            <a:spLocks noGrp="1"/>
          </p:cNvSpPr>
          <p:nvPr>
            <p:ph type="sldNum" sz="quarter" idx="12"/>
          </p:nvPr>
        </p:nvSpPr>
        <p:spPr/>
        <p:txBody>
          <a:bodyPr/>
          <a:lstStyle/>
          <a:p>
            <a:fld id="{8FCC257D-A786-9244-9E17-CE618C8B9275}" type="slidenum">
              <a:rPr lang="en-US" smtClean="0"/>
              <a:pPr/>
              <a:t>8</a:t>
            </a:fld>
            <a:endParaRPr lang="en-US"/>
          </a:p>
        </p:txBody>
      </p:sp>
      <p:sp>
        <p:nvSpPr>
          <p:cNvPr id="6" name="Content Placeholder 1">
            <a:extLst>
              <a:ext uri="{FF2B5EF4-FFF2-40B4-BE49-F238E27FC236}">
                <a16:creationId xmlns:a16="http://schemas.microsoft.com/office/drawing/2014/main" id="{972AB253-FF76-B3D9-C3A2-47B9F2D62447}"/>
              </a:ext>
            </a:extLst>
          </p:cNvPr>
          <p:cNvSpPr txBox="1">
            <a:spLocks/>
          </p:cNvSpPr>
          <p:nvPr/>
        </p:nvSpPr>
        <p:spPr>
          <a:xfrm>
            <a:off x="1062101" y="1828800"/>
            <a:ext cx="7597002" cy="3714935"/>
          </a:xfrm>
          <a:prstGeom prst="rect">
            <a:avLst/>
          </a:prstGeom>
        </p:spPr>
        <p:txBody>
          <a:bodyPr>
            <a:normAutofit fontScale="92500" lnSpcReduction="20000"/>
          </a:bodyPr>
          <a:lst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800" dirty="0"/>
              <a:t>Review available tools:</a:t>
            </a:r>
          </a:p>
          <a:p>
            <a:pPr lvl="1" indent="-342900"/>
            <a:r>
              <a:rPr lang="en-US" sz="2400" dirty="0"/>
              <a:t>	</a:t>
            </a:r>
            <a:r>
              <a:rPr lang="en-US" sz="2200" dirty="0"/>
              <a:t>Notices of Funding Opportunity</a:t>
            </a:r>
          </a:p>
          <a:p>
            <a:pPr lvl="1" indent="-342900"/>
            <a:r>
              <a:rPr lang="en-US" sz="2200" dirty="0"/>
              <a:t>	Frequently Asked Questions</a:t>
            </a:r>
          </a:p>
          <a:p>
            <a:pPr lvl="1" indent="-342900"/>
            <a:r>
              <a:rPr lang="en-US" sz="2200" dirty="0"/>
              <a:t>	Application Checklists</a:t>
            </a:r>
          </a:p>
          <a:p>
            <a:pPr lvl="1" indent="-342900"/>
            <a:r>
              <a:rPr lang="en-US" sz="2200" dirty="0"/>
              <a:t>	Self-Evaluation Sheets</a:t>
            </a:r>
          </a:p>
          <a:p>
            <a:pPr lvl="1" indent="-342900"/>
            <a:r>
              <a:rPr lang="en-US" sz="2200" dirty="0"/>
              <a:t>	Narrative Development Toolkit</a:t>
            </a:r>
          </a:p>
          <a:p>
            <a:pPr marL="0" indent="0" algn="ctr">
              <a:buFont typeface="Wingdings" panose="05000000000000000000" pitchFamily="2" charset="2"/>
              <a:buNone/>
            </a:pPr>
            <a:r>
              <a:rPr lang="en-US" sz="2400" dirty="0"/>
              <a:t>           </a:t>
            </a:r>
          </a:p>
          <a:p>
            <a:pPr marL="0" indent="0">
              <a:buFont typeface="Wingdings" panose="05000000000000000000" pitchFamily="2" charset="2"/>
              <a:buNone/>
            </a:pPr>
            <a:r>
              <a:rPr lang="en-US" sz="2800" dirty="0"/>
              <a:t>Participate in the workshops</a:t>
            </a:r>
          </a:p>
          <a:p>
            <a:pPr lvl="1" indent="-342900"/>
            <a:r>
              <a:rPr lang="en-US" sz="2200" dirty="0"/>
              <a:t>Schedules are available on our website</a:t>
            </a:r>
          </a:p>
        </p:txBody>
      </p:sp>
      <p:pic>
        <p:nvPicPr>
          <p:cNvPr id="10" name="Picture 9">
            <a:extLst>
              <a:ext uri="{FF2B5EF4-FFF2-40B4-BE49-F238E27FC236}">
                <a16:creationId xmlns:a16="http://schemas.microsoft.com/office/drawing/2014/main" id="{6A5E14DE-72B2-1D85-B86B-A80530351E44}"/>
              </a:ext>
            </a:extLst>
          </p:cNvPr>
          <p:cNvPicPr>
            <a:picLocks noChangeAspect="1"/>
          </p:cNvPicPr>
          <p:nvPr/>
        </p:nvPicPr>
        <p:blipFill>
          <a:blip r:embed="rId4"/>
          <a:stretch>
            <a:fillRect/>
          </a:stretch>
        </p:blipFill>
        <p:spPr>
          <a:xfrm>
            <a:off x="8659103" y="2201780"/>
            <a:ext cx="3221640" cy="3221640"/>
          </a:xfrm>
          <a:prstGeom prst="rect">
            <a:avLst/>
          </a:prstGeom>
        </p:spPr>
      </p:pic>
    </p:spTree>
    <p:extLst>
      <p:ext uri="{BB962C8B-B14F-4D97-AF65-F5344CB8AC3E}">
        <p14:creationId xmlns:p14="http://schemas.microsoft.com/office/powerpoint/2010/main" val="2182943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3F067-CCFC-7A38-58E4-868D4578944C}"/>
              </a:ext>
            </a:extLst>
          </p:cNvPr>
          <p:cNvSpPr>
            <a:spLocks noGrp="1"/>
          </p:cNvSpPr>
          <p:nvPr>
            <p:ph type="title"/>
          </p:nvPr>
        </p:nvSpPr>
        <p:spPr/>
        <p:txBody>
          <a:bodyPr/>
          <a:lstStyle/>
          <a:p>
            <a:r>
              <a:rPr lang="en-US" dirty="0"/>
              <a:t>Top 10 Best Practices</a:t>
            </a:r>
          </a:p>
        </p:txBody>
      </p:sp>
      <p:sp>
        <p:nvSpPr>
          <p:cNvPr id="4" name="Slide Number Placeholder 3">
            <a:extLst>
              <a:ext uri="{FF2B5EF4-FFF2-40B4-BE49-F238E27FC236}">
                <a16:creationId xmlns:a16="http://schemas.microsoft.com/office/drawing/2014/main" id="{F40F3D01-801A-5A91-AAA4-59219552024A}"/>
              </a:ext>
            </a:extLst>
          </p:cNvPr>
          <p:cNvSpPr>
            <a:spLocks noGrp="1"/>
          </p:cNvSpPr>
          <p:nvPr>
            <p:ph type="sldNum" sz="quarter" idx="12"/>
          </p:nvPr>
        </p:nvSpPr>
        <p:spPr/>
        <p:txBody>
          <a:bodyPr/>
          <a:lstStyle/>
          <a:p>
            <a:fld id="{8FCC257D-A786-9244-9E17-CE618C8B9275}" type="slidenum">
              <a:rPr lang="en-US" smtClean="0"/>
              <a:pPr/>
              <a:t>9</a:t>
            </a:fld>
            <a:endParaRPr lang="en-US"/>
          </a:p>
        </p:txBody>
      </p:sp>
      <p:sp>
        <p:nvSpPr>
          <p:cNvPr id="6" name="Content Placeholder 1">
            <a:extLst>
              <a:ext uri="{FF2B5EF4-FFF2-40B4-BE49-F238E27FC236}">
                <a16:creationId xmlns:a16="http://schemas.microsoft.com/office/drawing/2014/main" id="{DB82019D-49F6-75FC-5B37-19A1818EE08A}"/>
              </a:ext>
            </a:extLst>
          </p:cNvPr>
          <p:cNvSpPr>
            <a:spLocks noGrp="1"/>
          </p:cNvSpPr>
          <p:nvPr>
            <p:ph sz="quarter" idx="13"/>
          </p:nvPr>
        </p:nvSpPr>
        <p:spPr>
          <a:xfrm>
            <a:off x="683238" y="2114159"/>
            <a:ext cx="7847151" cy="3733188"/>
          </a:xfrm>
        </p:spPr>
        <p:txBody>
          <a:bodyPr>
            <a:noAutofit/>
          </a:bodyPr>
          <a:lstStyle/>
          <a:p>
            <a:pPr marL="453771" indent="-457200">
              <a:lnSpc>
                <a:spcPct val="100000"/>
              </a:lnSpc>
              <a:buFont typeface="+mj-lt"/>
              <a:buAutoNum type="arabicPeriod"/>
            </a:pPr>
            <a:r>
              <a:rPr lang="en-US" sz="2200" dirty="0"/>
              <a:t>Start preparing </a:t>
            </a:r>
            <a:r>
              <a:rPr lang="en-US" sz="2200" b="1" dirty="0"/>
              <a:t>now</a:t>
            </a:r>
            <a:endParaRPr lang="en-US" sz="2200" dirty="0"/>
          </a:p>
          <a:p>
            <a:pPr marL="453771" indent="-457200">
              <a:lnSpc>
                <a:spcPct val="100000"/>
              </a:lnSpc>
              <a:buFont typeface="+mj-lt"/>
              <a:buAutoNum type="arabicPeriod"/>
            </a:pPr>
            <a:r>
              <a:rPr lang="en-US" sz="2200" dirty="0"/>
              <a:t>Use the application checklist to gather as much information as possible in advance</a:t>
            </a:r>
          </a:p>
          <a:p>
            <a:pPr marL="453771" indent="-457200">
              <a:lnSpc>
                <a:spcPct val="100000"/>
              </a:lnSpc>
              <a:buFont typeface="+mj-lt"/>
              <a:buAutoNum type="arabicPeriod"/>
            </a:pPr>
            <a:r>
              <a:rPr lang="en-US" sz="2200" dirty="0"/>
              <a:t>Align your department’s risk assessment with the high funding priorities</a:t>
            </a:r>
          </a:p>
          <a:p>
            <a:pPr marL="453771" indent="-457200">
              <a:lnSpc>
                <a:spcPct val="100000"/>
              </a:lnSpc>
              <a:buFont typeface="+mj-lt"/>
              <a:buAutoNum type="arabicPeriod"/>
            </a:pPr>
            <a:r>
              <a:rPr lang="en-US" sz="2200" dirty="0"/>
              <a:t>Tell your department’s unique story – avoid vendor/ template/copying other organizations’ narratives</a:t>
            </a:r>
          </a:p>
          <a:p>
            <a:pPr marL="453771" indent="-457200">
              <a:lnSpc>
                <a:spcPct val="100000"/>
              </a:lnSpc>
              <a:buFont typeface="+mj-lt"/>
              <a:buAutoNum type="arabicPeriod"/>
            </a:pPr>
            <a:r>
              <a:rPr lang="en-US" sz="2200" dirty="0"/>
              <a:t>Read each question carefully, then answer</a:t>
            </a:r>
          </a:p>
        </p:txBody>
      </p:sp>
      <p:pic>
        <p:nvPicPr>
          <p:cNvPr id="7" name="Picture 6" descr="Icon&#10;&#10;Description automatically generated">
            <a:extLst>
              <a:ext uri="{FF2B5EF4-FFF2-40B4-BE49-F238E27FC236}">
                <a16:creationId xmlns:a16="http://schemas.microsoft.com/office/drawing/2014/main" id="{7680A8D5-57CB-85F2-7897-875F00BFF7B3}"/>
              </a:ext>
            </a:extLst>
          </p:cNvPr>
          <p:cNvPicPr>
            <a:picLocks noChangeAspect="1"/>
          </p:cNvPicPr>
          <p:nvPr/>
        </p:nvPicPr>
        <p:blipFill>
          <a:blip r:embed="rId3"/>
          <a:stretch>
            <a:fillRect/>
          </a:stretch>
        </p:blipFill>
        <p:spPr>
          <a:xfrm>
            <a:off x="9084455" y="2114159"/>
            <a:ext cx="2870200" cy="2870200"/>
          </a:xfrm>
          <a:prstGeom prst="rect">
            <a:avLst/>
          </a:prstGeom>
        </p:spPr>
      </p:pic>
    </p:spTree>
    <p:extLst>
      <p:ext uri="{BB962C8B-B14F-4D97-AF65-F5344CB8AC3E}">
        <p14:creationId xmlns:p14="http://schemas.microsoft.com/office/powerpoint/2010/main" val="138876606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pdated Slide Deck">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Updated Slide Deck">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O_x0020_Contact xmlns="96b2be47-0a91-466e-b412-8b44fa5998f2">RE</AO_x0020_Contact>
    <Status xmlns="96b2be47-0a91-466e-b412-8b44fa5998f2">In Progress</Status>
    <Task_x0020_Type xmlns="96b2be47-0a91-466e-b412-8b44fa5998f2">General</Task_x0020_Type>
    <Name_x0020_of_x0020_task xmlns="96b2be47-0a91-466e-b412-8b44fa5998f2">FY 2020 SAFER Application Period Webinars</Name_x0020_of_x0020_tas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6045FA52BFE646B37C992E2FF17361" ma:contentTypeVersion="11" ma:contentTypeDescription="Create a new document." ma:contentTypeScope="" ma:versionID="0fcfe78c036b3e4022b99cbf166efe67">
  <xsd:schema xmlns:xsd="http://www.w3.org/2001/XMLSchema" xmlns:xs="http://www.w3.org/2001/XMLSchema" xmlns:p="http://schemas.microsoft.com/office/2006/metadata/properties" xmlns:ns2="96b2be47-0a91-466e-b412-8b44fa5998f2" targetNamespace="http://schemas.microsoft.com/office/2006/metadata/properties" ma:root="true" ma:fieldsID="fa35200fe86834e67cec0646933df23d" ns2:_="">
    <xsd:import namespace="96b2be47-0a91-466e-b412-8b44fa5998f2"/>
    <xsd:element name="properties">
      <xsd:complexType>
        <xsd:sequence>
          <xsd:element name="documentManagement">
            <xsd:complexType>
              <xsd:all>
                <xsd:element ref="ns2:AO_x0020_Contact" minOccurs="0"/>
                <xsd:element ref="ns2:Status" minOccurs="0"/>
                <xsd:element ref="ns2:Task_x0020_Type" minOccurs="0"/>
                <xsd:element ref="ns2:Name_x0020_of_x0020_task"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2be47-0a91-466e-b412-8b44fa5998f2" elementFormDefault="qualified">
    <xsd:import namespace="http://schemas.microsoft.com/office/2006/documentManagement/types"/>
    <xsd:import namespace="http://schemas.microsoft.com/office/infopath/2007/PartnerControls"/>
    <xsd:element name="AO_x0020_Contact" ma:index="2" nillable="true" ma:displayName="AO Contact" ma:format="RadioButtons" ma:internalName="AO_x0020_Contact">
      <xsd:simpleType>
        <xsd:restriction base="dms:Choice">
          <xsd:enumeration value="RE"/>
          <xsd:enumeration value="AC"/>
          <xsd:enumeration value="MC"/>
          <xsd:enumeration value="EN"/>
        </xsd:restriction>
      </xsd:simpleType>
    </xsd:element>
    <xsd:element name="Status" ma:index="3" nillable="true" ma:displayName="Status" ma:format="RadioButtons" ma:internalName="Status" ma:readOnly="false">
      <xsd:simpleType>
        <xsd:restriction base="dms:Choice">
          <xsd:enumeration value="Not Started"/>
          <xsd:enumeration value="In Progress"/>
          <xsd:enumeration value="Hold"/>
          <xsd:enumeration value="Completed"/>
          <xsd:enumeration value="For Reference"/>
        </xsd:restriction>
      </xsd:simpleType>
    </xsd:element>
    <xsd:element name="Task_x0020_Type" ma:index="4" nillable="true" ma:displayName="Task Type" ma:format="RadioButtons" ma:internalName="Task_x0020_Type" ma:readOnly="false">
      <xsd:simpleType>
        <xsd:restriction base="dms:Choice">
          <xsd:enumeration value="Waiver"/>
          <xsd:enumeration value="General"/>
          <xsd:enumeration value="Audit"/>
          <xsd:enumeration value="507 Congressional Notification"/>
          <xsd:enumeration value="Congressional Inquiry"/>
          <xsd:enumeration value="Support Letter"/>
          <xsd:enumeration value="NPDL"/>
          <xsd:enumeration value="Final Determination Letter"/>
          <xsd:enumeration value="Grant Guidance"/>
          <xsd:enumeration value="Extension"/>
          <xsd:enumeration value="COVID-19 Extension Requests"/>
          <xsd:enumeration value="Media Inquiry"/>
          <xsd:enumeration value="Meeting Agenda/Minutes/Requests"/>
          <xsd:enumeration value="Legislation/Policy Review"/>
          <xsd:enumeration value="For Reference"/>
          <xsd:enumeration value="MSA Response"/>
        </xsd:restriction>
      </xsd:simpleType>
    </xsd:element>
    <xsd:element name="Name_x0020_of_x0020_task" ma:index="5" nillable="true" ma:displayName="Name of task" ma:internalName="Name_x0020_of_x0020_task"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6DB5BB03-DD21-4258-90BA-4BA883F2CE48}">
  <ds:schemaRefs>
    <ds:schemaRef ds:uri="http://schemas.microsoft.com/office/2006/documentManagement/types"/>
    <ds:schemaRef ds:uri="96b2be47-0a91-466e-b412-8b44fa5998f2"/>
    <ds:schemaRef ds:uri="http://schemas.openxmlformats.org/package/2006/metadata/core-properties"/>
    <ds:schemaRef ds:uri="http://schemas.microsoft.com/office/2006/metadata/properties"/>
    <ds:schemaRef ds:uri="http://purl.org/dc/elements/1.1/"/>
    <ds:schemaRef ds:uri="http://purl.org/dc/term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BC305EB-FD8E-4607-B6E3-5F819AE592DF}">
  <ds:schemaRefs>
    <ds:schemaRef ds:uri="96b2be47-0a91-466e-b412-8b44fa5998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863bcaf-4433-4a95-89dd-302e4b0159a1}" enabled="0" method="" siteId="{2863bcaf-4433-4a95-89dd-302e4b0159a1}" removed="1"/>
</clbl:labelList>
</file>

<file path=docProps/app.xml><?xml version="1.0" encoding="utf-8"?>
<Properties xmlns="http://schemas.openxmlformats.org/officeDocument/2006/extended-properties" xmlns:vt="http://schemas.openxmlformats.org/officeDocument/2006/docPropsVTypes">
  <Template/>
  <TotalTime>13021</TotalTime>
  <Words>4049</Words>
  <Application>Microsoft Office PowerPoint</Application>
  <PresentationFormat>Widescreen</PresentationFormat>
  <Paragraphs>438</Paragraphs>
  <Slides>39</Slides>
  <Notes>31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ＭＳ Ｐゴシック</vt:lpstr>
      <vt:lpstr>Arial</vt:lpstr>
      <vt:lpstr>Calibri</vt:lpstr>
      <vt:lpstr>Courier New</vt:lpstr>
      <vt:lpstr>Franklin Gothic Book</vt:lpstr>
      <vt:lpstr>Franklin Gothic Heavy</vt:lpstr>
      <vt:lpstr>Franklin Gothic Medium</vt:lpstr>
      <vt:lpstr>Times New Roman</vt:lpstr>
      <vt:lpstr>Wingdings</vt:lpstr>
      <vt:lpstr>Office Theme</vt:lpstr>
      <vt:lpstr>Updated Slide Deck</vt:lpstr>
      <vt:lpstr>1_Updated Slide Deck</vt:lpstr>
      <vt:lpstr>Fire Grant Programs</vt:lpstr>
      <vt:lpstr>Fire Grants: AFG, SAFER, FP&amp;S</vt:lpstr>
      <vt:lpstr>FY 2024 Fire Grants Funding</vt:lpstr>
      <vt:lpstr>Application and Award Process</vt:lpstr>
      <vt:lpstr>Notice of Funding Opportunity (NOFO)</vt:lpstr>
      <vt:lpstr>Criteria Development Panel (CDP)</vt:lpstr>
      <vt:lpstr>Where to Start</vt:lpstr>
      <vt:lpstr>Technical Assistance Tools at www.fema.gov/firegrants</vt:lpstr>
      <vt:lpstr>Top 10 Best Practices</vt:lpstr>
      <vt:lpstr>Top 10 Best Practices</vt:lpstr>
      <vt:lpstr>Assistance to Firefighters Grant (AFG) Program</vt:lpstr>
      <vt:lpstr>  The purpose of the AFG Program is to enhance safety of firefighters and therefore public with respect to fire and fire-related hazards by providing critically needed resources that equip and train emergency personnel, outfit responders with compliant personal protective equipment, retrofit or modify facilities to protect personnel from known health hazards, acquire emergency response vehicles, design and implement health and wellness programs that enhance operational efficiencies, foster interoperability, and support community resilience. </vt:lpstr>
      <vt:lpstr>AFG Program Eligible Applicants</vt:lpstr>
      <vt:lpstr>FY 2024 AFG Funding Allocations</vt:lpstr>
      <vt:lpstr>AFG Application Types</vt:lpstr>
      <vt:lpstr>AFG Operations and Safety Application</vt:lpstr>
      <vt:lpstr>AFG Vehicle Acquisition Application </vt:lpstr>
      <vt:lpstr>AFG Regional Applications</vt:lpstr>
      <vt:lpstr>AFG Fair Comparison Categories</vt:lpstr>
      <vt:lpstr>Staffing for Adequate Fire and Emergency Response (SAFER) Program</vt:lpstr>
      <vt:lpstr>The objective of the SAFER Program is to assist local fire departments with staffing and deployment capabilities in order to respond to emergencies and assure that communities have adequate protection from fire and fire-related hazards.   Local fire departments accomplish this by improving staffing and deployment capabilities, so they may more effectively and safely respond to emergencies.   With enhanced staffing levels, recipients should experience a reduction in response times and an increase in the number of trained personnel assembled at the incident scene. </vt:lpstr>
      <vt:lpstr>SAFER Priorities</vt:lpstr>
      <vt:lpstr>SAFER Activities</vt:lpstr>
      <vt:lpstr>SAFER Hiring Activity</vt:lpstr>
      <vt:lpstr>SAFER Hiring Activity Eligible Costs</vt:lpstr>
      <vt:lpstr>SAFER Hiring Application Scoring</vt:lpstr>
      <vt:lpstr>SAFER R&amp;R Activity</vt:lpstr>
      <vt:lpstr>SAFER R&amp;R Activity Regional Requests</vt:lpstr>
      <vt:lpstr>SAFER R&amp;R Activity Application Scoring</vt:lpstr>
      <vt:lpstr>Fire Prevention and Safety (FP&amp;S) Program</vt:lpstr>
      <vt:lpstr>The FP&amp;S Program is comprised of two activities: Fire Prevention and Safety (FP&amp;S) Activity Designed to reach high-risk target groups and mitigate the incidence of death and injuries caused by fire and fire-related hazards Research and Development (R&amp;D) Activity Aimed at improving firefighter safety, health, or well-being through research and development that reduces firefighter fatalities and injuries.  </vt:lpstr>
      <vt:lpstr>FP&amp;S Activity</vt:lpstr>
      <vt:lpstr>FP&amp;S Activity Categories</vt:lpstr>
      <vt:lpstr>FP&amp;S Activity Project Scoring</vt:lpstr>
      <vt:lpstr>FP&amp;S R&amp;D Activity</vt:lpstr>
      <vt:lpstr>FP&amp;S R&amp;D Activity - Categories</vt:lpstr>
      <vt:lpstr>FP&amp;S R&amp;D Activity Project Scoring</vt:lpstr>
      <vt:lpstr>Newsletter Sign-Up</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FEMA User</dc:creator>
  <cp:keywords/>
  <dc:description/>
  <cp:lastModifiedBy>Parsons Jr, Paul</cp:lastModifiedBy>
  <cp:revision>534</cp:revision>
  <cp:lastPrinted>2022-01-03T21:23:54Z</cp:lastPrinted>
  <dcterms:created xsi:type="dcterms:W3CDTF">2012-11-19T20:41:22Z</dcterms:created>
  <dcterms:modified xsi:type="dcterms:W3CDTF">2024-10-30T15:36:46Z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0x010100016045FA52BFE646B37C992E2FF17361</vt:lpwstr>
  </property>
</Properties>
</file>